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4" r:id="rId4"/>
    <p:sldId id="300" r:id="rId5"/>
    <p:sldId id="264" r:id="rId6"/>
    <p:sldId id="275" r:id="rId7"/>
    <p:sldId id="290" r:id="rId8"/>
    <p:sldId id="279" r:id="rId9"/>
    <p:sldId id="280" r:id="rId10"/>
    <p:sldId id="307" r:id="rId11"/>
    <p:sldId id="308" r:id="rId12"/>
    <p:sldId id="282" r:id="rId13"/>
    <p:sldId id="292" r:id="rId14"/>
    <p:sldId id="304" r:id="rId15"/>
    <p:sldId id="302" r:id="rId16"/>
    <p:sldId id="288" r:id="rId17"/>
    <p:sldId id="293" r:id="rId18"/>
    <p:sldId id="305" r:id="rId19"/>
    <p:sldId id="298" r:id="rId20"/>
    <p:sldId id="306" r:id="rId21"/>
    <p:sldId id="287" r:id="rId22"/>
    <p:sldId id="271" r:id="rId23"/>
    <p:sldId id="273" r:id="rId24"/>
    <p:sldId id="263" r:id="rId25"/>
    <p:sldId id="289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9DCF"/>
    <a:srgbClr val="FA6402"/>
    <a:srgbClr val="72A3D0"/>
    <a:srgbClr val="CEDEEE"/>
    <a:srgbClr val="FC7F2E"/>
    <a:srgbClr val="FFCEA5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728BA-C1E0-194D-80E7-B283FA0F1F9B}" v="3791" dt="2024-02-04T21:05:2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/>
    <p:restoredTop sz="94719"/>
  </p:normalViewPr>
  <p:slideViewPr>
    <p:cSldViewPr snapToGrid="0">
      <p:cViewPr>
        <p:scale>
          <a:sx n="109" d="100"/>
          <a:sy n="109" d="100"/>
        </p:scale>
        <p:origin x="16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1FB-9FB7-4BC1-8209-797E9A92CD41}" type="datetimeFigureOut">
              <a:t>1/30/24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B5C3-EA83-4863-9AE5-2FEC3F7ECC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2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Too many lines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Change to external </a:t>
            </a:r>
            <a:r>
              <a:rPr lang="en-US" dirty="0" err="1">
                <a:cs typeface="Calibri"/>
              </a:rPr>
              <a:t>bc</a:t>
            </a:r>
            <a:r>
              <a:rPr lang="en-US" dirty="0">
                <a:cs typeface="Calibri"/>
              </a:rPr>
              <a:t> that’s how we reference it in the abstract?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Too many lines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Change to external </a:t>
            </a:r>
            <a:r>
              <a:rPr lang="en-US" dirty="0" err="1">
                <a:cs typeface="Calibri"/>
              </a:rPr>
              <a:t>bc</a:t>
            </a:r>
            <a:r>
              <a:rPr lang="en-US" dirty="0">
                <a:cs typeface="Calibri"/>
              </a:rPr>
              <a:t> that’s how we reference it in the abstract?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9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answering pro question?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67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 have a good visual to illustrate how a more flexed knee during late stance is related to a more positive KEM2. Will share.  -Jade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7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DJS between the ACLR and contralateral knees and between 1 year and 2 years post-ACLR were compared using two-way ANOVA. Significant results were further analyzed using pairwise comparisons with Bonferroni's corrections. Additionally, to gain insights into potential contributors to DJS side-to-side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DJS between the ACLR and contralateral knees and between 1 year and 2 years post-ACLR were compared using two-way ANOVA. Significant results were further analyzed using pairwise comparisons with Bonferroni's corrections. Additionally, to gain insights into potential contributors to DJS side-to-side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DJS between the ACLR and contralateral knees and between 1 year and 2 years post-ACLR were compared using two-way ANOVA. Significant results were further analyzed using pairwise comparisons with Bonferroni's corrections. Additionally, to gain insights into potential contributors to DJS side-to-side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imply that patients are not further improving nor worsening throughout this time period.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While the majority of participants (79%) showed higher DJS in their ACLR knees than CL knees at both time points, several participants showed different patterns, suggesting the presence of between-individual variability.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Too many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Need higher resolution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Need higher resolution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B5C3-EA83-4863-9AE5-2FEC3F7ECCB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57962F0-D43B-AD1B-95F7-59D2CF57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870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1085" y="581331"/>
            <a:ext cx="5242559" cy="3945966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main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1084" y="4624832"/>
            <a:ext cx="5247075" cy="1438657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0043" y="6459733"/>
            <a:ext cx="2133600" cy="23128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0E9908-EFC8-2B4D-13A9-F0DFA354FB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917" y="581332"/>
            <a:ext cx="6091284" cy="5482157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Insert image (square ratio)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727ADD-D432-4F31-86BB-446B7A676F3D}"/>
              </a:ext>
            </a:extLst>
          </p:cNvPr>
          <p:cNvSpPr/>
          <p:nvPr/>
        </p:nvSpPr>
        <p:spPr>
          <a:xfrm>
            <a:off x="6096000" y="0"/>
            <a:ext cx="6096000" cy="6857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20" y="365126"/>
            <a:ext cx="5364477" cy="1097915"/>
          </a:xfrm>
        </p:spPr>
        <p:txBody>
          <a:bodyPr/>
          <a:lstStyle/>
          <a:p>
            <a:r>
              <a:rPr lang="en-US"/>
              <a:t>Data slide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365126"/>
            <a:ext cx="536448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F355CC0-2C4B-EFBA-AB4F-7F83741C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5363631" cy="4575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66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50A2D-1B7D-8A2D-30A7-5B07DBBD327C}"/>
              </a:ext>
            </a:extLst>
          </p:cNvPr>
          <p:cNvSpPr/>
          <p:nvPr/>
        </p:nvSpPr>
        <p:spPr>
          <a:xfrm>
            <a:off x="0" y="1600201"/>
            <a:ext cx="12192000" cy="4756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20" y="365126"/>
            <a:ext cx="11338560" cy="1097915"/>
          </a:xfrm>
        </p:spPr>
        <p:txBody>
          <a:bodyPr/>
          <a:lstStyle/>
          <a:p>
            <a:r>
              <a:rPr lang="en-US"/>
              <a:t>Objective slide – title one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00F302-309D-18BE-87A0-B30A53CE098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850291" y="4895465"/>
            <a:ext cx="8914988" cy="1460886"/>
          </a:xfrm>
        </p:spPr>
        <p:txBody>
          <a:bodyPr tIns="182880" anchor="ctr" anchorCtr="0">
            <a:normAutofit/>
          </a:bodyPr>
          <a:lstStyle>
            <a:lvl1pPr>
              <a:defRPr sz="216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60" b="0" i="0">
                <a:latin typeface="+mn-lt"/>
              </a:defRPr>
            </a:lvl2pPr>
            <a:lvl3pPr marL="822960" indent="0">
              <a:buNone/>
              <a:defRPr/>
            </a:lvl3pPr>
          </a:lstStyle>
          <a:p>
            <a:pPr marL="205740" marR="0" lvl="0" indent="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Content goes here.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Proin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ac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 </a:t>
            </a:r>
            <a:r>
              <a:rPr lang="en-US" err="1">
                <a:effectLst/>
                <a:latin typeface="Calibri Light" panose="020F0302020204030204" pitchFamily="34" charset="0"/>
              </a:rPr>
              <a:t>rhoncus</a:t>
            </a:r>
            <a:r>
              <a:rPr lang="en-US">
                <a:effectLst/>
                <a:latin typeface="Calibri Light" panose="020F0302020204030204" pitchFamily="34" charset="0"/>
              </a:rPr>
              <a:t>. </a:t>
            </a:r>
          </a:p>
          <a:p>
            <a:pPr lvl="1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3FE66B-EB76-C3D7-CBC0-A43EA5920B2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50290" y="3277403"/>
            <a:ext cx="8914988" cy="1460886"/>
          </a:xfrm>
        </p:spPr>
        <p:txBody>
          <a:bodyPr tIns="182880" anchor="ctr" anchorCtr="0">
            <a:normAutofit/>
          </a:bodyPr>
          <a:lstStyle>
            <a:lvl1pPr>
              <a:defRPr sz="216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60" b="0" i="0">
                <a:latin typeface="+mn-lt"/>
              </a:defRPr>
            </a:lvl2pPr>
            <a:lvl3pPr marL="822960" indent="0">
              <a:buNone/>
              <a:defRPr/>
            </a:lvl3pPr>
          </a:lstStyle>
          <a:p>
            <a:pPr marL="205740" marR="0" lvl="0" indent="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Content goes here.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Proin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ac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 </a:t>
            </a:r>
            <a:r>
              <a:rPr lang="en-US" err="1">
                <a:effectLst/>
                <a:latin typeface="Calibri Light" panose="020F0302020204030204" pitchFamily="34" charset="0"/>
              </a:rPr>
              <a:t>rhoncus</a:t>
            </a:r>
            <a:r>
              <a:rPr lang="en-US">
                <a:effectLst/>
                <a:latin typeface="Calibri Light" panose="020F0302020204030204" pitchFamily="34" charset="0"/>
              </a:rPr>
              <a:t>. </a:t>
            </a:r>
          </a:p>
          <a:p>
            <a:pPr lvl="1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74828E-B3D6-7006-9AAF-64F1EE99DE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850289" y="1599567"/>
            <a:ext cx="8914988" cy="1460886"/>
          </a:xfrm>
        </p:spPr>
        <p:txBody>
          <a:bodyPr tIns="182880" anchor="ctr" anchorCtr="0">
            <a:normAutofit/>
          </a:bodyPr>
          <a:lstStyle>
            <a:lvl1pPr>
              <a:defRPr sz="216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11480" indent="0">
              <a:buNone/>
              <a:defRPr sz="2160" b="0" i="0">
                <a:latin typeface="+mn-lt"/>
              </a:defRPr>
            </a:lvl2pPr>
            <a:lvl3pPr marL="822960" indent="0">
              <a:buNone/>
              <a:defRPr/>
            </a:lvl3pPr>
          </a:lstStyle>
          <a:p>
            <a:pPr marL="205740" marR="0" lvl="0" indent="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Content goes here.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Proin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ac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 </a:t>
            </a:r>
            <a:r>
              <a:rPr lang="en-US" err="1">
                <a:effectLst/>
                <a:latin typeface="Calibri Light" panose="020F0302020204030204" pitchFamily="34" charset="0"/>
              </a:rPr>
              <a:t>rhoncus</a:t>
            </a:r>
            <a:r>
              <a:rPr lang="en-US">
                <a:effectLst/>
                <a:latin typeface="Calibri Light" panose="020F0302020204030204" pitchFamily="34" charset="0"/>
              </a:rPr>
              <a:t>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FC7A-40FC-34EC-65D8-B0E9FFC804F3}"/>
              </a:ext>
            </a:extLst>
          </p:cNvPr>
          <p:cNvSpPr txBox="1"/>
          <p:nvPr/>
        </p:nvSpPr>
        <p:spPr>
          <a:xfrm>
            <a:off x="426721" y="1831412"/>
            <a:ext cx="16327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60"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4CD20-0DD6-522D-2BDC-5E9F1E38FC73}"/>
              </a:ext>
            </a:extLst>
          </p:cNvPr>
          <p:cNvSpPr txBox="1"/>
          <p:nvPr/>
        </p:nvSpPr>
        <p:spPr>
          <a:xfrm>
            <a:off x="426719" y="3277403"/>
            <a:ext cx="16327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60"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8F2B7-9F36-3044-6DFE-F76FD0DC92B0}"/>
              </a:ext>
            </a:extLst>
          </p:cNvPr>
          <p:cNvSpPr txBox="1"/>
          <p:nvPr/>
        </p:nvSpPr>
        <p:spPr>
          <a:xfrm>
            <a:off x="426719" y="4895465"/>
            <a:ext cx="16327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60">
                <a:latin typeface="Georgia" panose="020405020504050203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297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tory inset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Three story inset with images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7FAAFB-2588-DDF2-FAB9-CF7A30E5B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7567" y="1642109"/>
            <a:ext cx="3657600" cy="192024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Click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2A9FC8A-40D6-B726-43B9-7963F537A3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641919"/>
            <a:ext cx="3657600" cy="192024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Click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B35323C-ED18-EB18-F7A4-7EC3ECB829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06833" y="1641919"/>
            <a:ext cx="3657600" cy="192024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Click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F3CAC-923D-14B6-F0A3-957C29FA0B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567" y="3785235"/>
            <a:ext cx="3657600" cy="2205990"/>
          </a:xfrm>
        </p:spPr>
        <p:txBody>
          <a:bodyPr>
            <a:noAutofit/>
          </a:bodyPr>
          <a:lstStyle>
            <a:lvl1pPr marL="0" indent="0">
              <a:buNone/>
              <a:defRPr sz="2160"/>
            </a:lvl1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Subheading goes here</a:t>
            </a:r>
          </a:p>
          <a:p>
            <a:r>
              <a:rPr lang="en-US">
                <a:effectLst/>
                <a:latin typeface="Calibri Light" panose="020F0302020204030204" pitchFamily="34" charset="0"/>
              </a:rPr>
              <a:t>This is body copy.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0F57D2-B06A-9195-ECB1-9554F456E1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3785235"/>
            <a:ext cx="3657600" cy="2205990"/>
          </a:xfrm>
        </p:spPr>
        <p:txBody>
          <a:bodyPr>
            <a:noAutofit/>
          </a:bodyPr>
          <a:lstStyle>
            <a:lvl1pPr marL="0" indent="0">
              <a:buNone/>
              <a:defRPr sz="2160"/>
            </a:lvl1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Subheading goes here</a:t>
            </a:r>
          </a:p>
          <a:p>
            <a:r>
              <a:rPr lang="en-US">
                <a:effectLst/>
                <a:latin typeface="Calibri Light" panose="020F0302020204030204" pitchFamily="34" charset="0"/>
              </a:rPr>
              <a:t>This is body copy.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F4EA54-D2EE-087D-B777-EC9294D5D4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6833" y="3785235"/>
            <a:ext cx="3657600" cy="2205990"/>
          </a:xfrm>
        </p:spPr>
        <p:txBody>
          <a:bodyPr>
            <a:noAutofit/>
          </a:bodyPr>
          <a:lstStyle>
            <a:lvl1pPr marL="0" indent="0">
              <a:buNone/>
              <a:defRPr sz="2160"/>
            </a:lvl1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Subheading goes here</a:t>
            </a:r>
          </a:p>
          <a:p>
            <a:r>
              <a:rPr lang="en-US">
                <a:effectLst/>
                <a:latin typeface="Calibri Light" panose="020F0302020204030204" pitchFamily="34" charset="0"/>
              </a:rPr>
              <a:t>This is body copy.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eros.</a:t>
            </a:r>
          </a:p>
        </p:txBody>
      </p:sp>
    </p:spTree>
    <p:extLst>
      <p:ext uri="{BB962C8B-B14F-4D97-AF65-F5344CB8AC3E}">
        <p14:creationId xmlns:p14="http://schemas.microsoft.com/office/powerpoint/2010/main" val="384910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tory inset w/images (Cardinal bkg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Three story inset with images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7FAAFB-2588-DDF2-FAB9-CF7A30E5B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7567" y="1642109"/>
            <a:ext cx="3657600" cy="192024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Click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2A9FC8A-40D6-B726-43B9-7963F537A3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641919"/>
            <a:ext cx="3657600" cy="192024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Click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B35323C-ED18-EB18-F7A4-7EC3ECB829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06833" y="1641919"/>
            <a:ext cx="3657600" cy="192024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Click to insert image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1EE1B-7E4E-6616-802F-B2C55238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7755" y="6467801"/>
            <a:ext cx="1901952" cy="2061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F3B0C-7C89-CFDD-580C-3DE1E2FB9F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567" y="3785235"/>
            <a:ext cx="3657600" cy="2205990"/>
          </a:xfrm>
        </p:spPr>
        <p:txBody>
          <a:bodyPr>
            <a:noAutofit/>
          </a:bodyPr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Subheading goes here</a:t>
            </a:r>
          </a:p>
          <a:p>
            <a:r>
              <a:rPr lang="en-US">
                <a:effectLst/>
                <a:latin typeface="Calibri Light" panose="020F0302020204030204" pitchFamily="34" charset="0"/>
              </a:rPr>
              <a:t>This is body copy.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404406-57CC-2CC6-4B29-BCB12EBEF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3785235"/>
            <a:ext cx="3657600" cy="2205990"/>
          </a:xfrm>
        </p:spPr>
        <p:txBody>
          <a:bodyPr>
            <a:noAutofit/>
          </a:bodyPr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Subheading goes here</a:t>
            </a:r>
          </a:p>
          <a:p>
            <a:r>
              <a:rPr lang="en-US">
                <a:effectLst/>
                <a:latin typeface="Calibri Light" panose="020F0302020204030204" pitchFamily="34" charset="0"/>
              </a:rPr>
              <a:t>This is body copy.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23E000F-9740-92B5-226E-7F2A9573F2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6833" y="3785235"/>
            <a:ext cx="3657600" cy="2205990"/>
          </a:xfrm>
        </p:spPr>
        <p:txBody>
          <a:bodyPr>
            <a:noAutofit/>
          </a:bodyPr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Subheading goes here</a:t>
            </a:r>
          </a:p>
          <a:p>
            <a:r>
              <a:rPr lang="en-US">
                <a:effectLst/>
                <a:latin typeface="Calibri Light" panose="020F0302020204030204" pitchFamily="34" charset="0"/>
              </a:rPr>
              <a:t>This is body copy. Lorem ipsum dolor sit </a:t>
            </a:r>
            <a:r>
              <a:rPr lang="en-US" err="1">
                <a:effectLst/>
                <a:latin typeface="Calibri Light" panose="020F0302020204030204" pitchFamily="34" charset="0"/>
              </a:rPr>
              <a:t>amet</a:t>
            </a:r>
            <a:r>
              <a:rPr lang="en-US">
                <a:effectLst/>
                <a:latin typeface="Calibri Light" panose="020F0302020204030204" pitchFamily="34" charset="0"/>
              </a:rPr>
              <a:t>, </a:t>
            </a:r>
            <a:r>
              <a:rPr lang="en-US" err="1">
                <a:effectLst/>
                <a:latin typeface="Calibri Light" panose="020F0302020204030204" pitchFamily="34" charset="0"/>
              </a:rPr>
              <a:t>consectetur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adipis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cing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elit</a:t>
            </a:r>
            <a:r>
              <a:rPr lang="en-US">
                <a:effectLst/>
                <a:latin typeface="Calibri Light" panose="020F0302020204030204" pitchFamily="34" charset="0"/>
              </a:rPr>
              <a:t>. Maecenas id </a:t>
            </a:r>
            <a:r>
              <a:rPr lang="en-US" err="1">
                <a:effectLst/>
                <a:latin typeface="Calibri Light" panose="020F0302020204030204" pitchFamily="34" charset="0"/>
              </a:rPr>
              <a:t>vulputate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turpis</a:t>
            </a:r>
            <a:r>
              <a:rPr lang="en-US">
                <a:effectLst/>
                <a:latin typeface="Calibri Light" panose="020F0302020204030204" pitchFamily="34" charset="0"/>
              </a:rPr>
              <a:t>. Gravida </a:t>
            </a:r>
            <a:r>
              <a:rPr lang="en-US" err="1">
                <a:effectLst/>
                <a:latin typeface="Calibri Light" panose="020F0302020204030204" pitchFamily="34" charset="0"/>
              </a:rPr>
              <a:t>leo</a:t>
            </a:r>
            <a:r>
              <a:rPr lang="en-US">
                <a:effectLst/>
                <a:latin typeface="Calibri Light" panose="020F0302020204030204" pitchFamily="34" charset="0"/>
              </a:rPr>
              <a:t> ac </a:t>
            </a:r>
            <a:r>
              <a:rPr lang="en-US" err="1">
                <a:effectLst/>
                <a:latin typeface="Calibri Light" panose="020F0302020204030204" pitchFamily="34" charset="0"/>
              </a:rPr>
              <a:t>sapien</a:t>
            </a:r>
            <a:r>
              <a:rPr lang="en-US">
                <a:effectLst/>
                <a:latin typeface="Calibri Light" panose="020F0302020204030204" pitchFamily="34" charset="0"/>
              </a:rPr>
              <a:t> convallis, </a:t>
            </a:r>
            <a:r>
              <a:rPr lang="en-US" err="1">
                <a:effectLst/>
                <a:latin typeface="Calibri Light" panose="020F0302020204030204" pitchFamily="34" charset="0"/>
              </a:rPr>
              <a:t>sodales</a:t>
            </a:r>
            <a:r>
              <a:rPr lang="en-US">
                <a:effectLst/>
                <a:latin typeface="Calibri Light" panose="020F0302020204030204" pitchFamily="34" charset="0"/>
              </a:rPr>
              <a:t> eros.</a:t>
            </a:r>
          </a:p>
        </p:txBody>
      </p:sp>
    </p:spTree>
    <p:extLst>
      <p:ext uri="{BB962C8B-B14F-4D97-AF65-F5344CB8AC3E}">
        <p14:creationId xmlns:p14="http://schemas.microsoft.com/office/powerpoint/2010/main" val="320485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Popp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68484C-AC53-310A-3E63-11563691DA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" y="0"/>
            <a:ext cx="4287015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17510" y="4761241"/>
            <a:ext cx="7946692" cy="1154530"/>
          </a:xfrm>
        </p:spPr>
        <p:txBody>
          <a:bodyPr/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 (optional)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509" y="2346959"/>
            <a:ext cx="9973056" cy="2213879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header</a:t>
            </a:r>
            <a:br>
              <a:rPr lang="en-US"/>
            </a:br>
            <a:r>
              <a:rPr lang="en-US"/>
              <a:t>title goes here, this is about main subject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58C70-A025-2C98-C9D6-91718259CCE9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9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Illuminating (Dark)">
    <p:bg>
      <p:bgPr>
        <a:solidFill>
          <a:srgbClr val="FEC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FF3D13-25FB-D093-39D3-F46A232C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/>
        </p:blipFill>
        <p:spPr>
          <a:xfrm>
            <a:off x="0" y="0"/>
            <a:ext cx="4287013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17510" y="4761241"/>
            <a:ext cx="7946692" cy="1154530"/>
          </a:xfrm>
        </p:spPr>
        <p:txBody>
          <a:bodyPr/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 (optional)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509" y="2346959"/>
            <a:ext cx="9973056" cy="2213879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header</a:t>
            </a:r>
            <a:br>
              <a:rPr lang="en-US"/>
            </a:br>
            <a:r>
              <a:rPr lang="en-US"/>
              <a:t>title goes here, this is about main subject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58C70-A025-2C98-C9D6-91718259CCE9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2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Palo Ver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E173C3A-5C98-54E9-53FC-C33B2FF433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0"/>
            <a:ext cx="4287015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17510" y="4761241"/>
            <a:ext cx="7946692" cy="1154530"/>
          </a:xfrm>
        </p:spPr>
        <p:txBody>
          <a:bodyPr/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 (optional)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509" y="2346959"/>
            <a:ext cx="9973056" cy="2213879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header</a:t>
            </a:r>
            <a:br>
              <a:rPr lang="en-US"/>
            </a:br>
            <a:r>
              <a:rPr lang="en-US"/>
              <a:t>title goes here, this is about main subject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58C70-A025-2C98-C9D6-91718259CCE9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1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Sky">
    <p:bg>
      <p:bgPr>
        <a:solidFill>
          <a:srgbClr val="429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87BB1C2-25D1-C630-D541-D13D26A4F6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0"/>
            <a:ext cx="4287015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17510" y="4761241"/>
            <a:ext cx="7946692" cy="1154530"/>
          </a:xfrm>
        </p:spPr>
        <p:txBody>
          <a:bodyPr/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 (optional)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509" y="2346959"/>
            <a:ext cx="9973056" cy="2213879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header</a:t>
            </a:r>
            <a:br>
              <a:rPr lang="en-US"/>
            </a:br>
            <a:r>
              <a:rPr lang="en-US"/>
              <a:t>title goes here, this is about main subject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58C70-A025-2C98-C9D6-91718259CCE9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0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Plu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B1620-33A2-EB92-1A78-56D0FCB9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4287013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17510" y="4761241"/>
            <a:ext cx="7946692" cy="1154530"/>
          </a:xfrm>
        </p:spPr>
        <p:txBody>
          <a:bodyPr/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 (optional)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509" y="2346959"/>
            <a:ext cx="9973056" cy="2213879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header</a:t>
            </a:r>
            <a:br>
              <a:rPr lang="en-US"/>
            </a:br>
            <a:r>
              <a:rPr lang="en-US"/>
              <a:t>title goes here, this is about main subject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58C70-A025-2C98-C9D6-91718259CCE9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7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Thank You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5630BED-1E98-0CEF-3896-D0DA0B0CA9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428701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509" y="3958451"/>
            <a:ext cx="9973056" cy="2213879"/>
          </a:xfrm>
        </p:spPr>
        <p:txBody>
          <a:bodyPr anchor="b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8C632-C05E-CB25-DBC6-9EB32E63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7755" y="6467801"/>
            <a:ext cx="1901952" cy="20617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58C70-A025-2C98-C9D6-91718259CCE9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xt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57962F0-D43B-AD1B-95F7-59D2CF57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870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509" y="2346960"/>
            <a:ext cx="9973056" cy="168656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7440" y="4064004"/>
            <a:ext cx="5247075" cy="1438657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0043" y="6459733"/>
            <a:ext cx="2133600" cy="2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3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4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1E18-FB23-769C-B0B3-FDB713E3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F46E6-E89E-FB91-0958-FBC101A41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1ED0E-26A6-51FB-BAEC-F2F23009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2E76-302F-47F6-842A-20AEE491CCE1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1D07-8BD4-EB71-291F-9BED6F1D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23CC-BF1D-95D5-1E6A-21E69B2F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image + graphic ele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62FC2C5C-4480-C310-F167-8EE8AC2F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4" y="-13433"/>
            <a:ext cx="10929256" cy="687143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99441-F534-A055-49C0-8C4A65814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9206"/>
            <a:ext cx="12192000" cy="1788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10043" y="280776"/>
            <a:ext cx="2133600" cy="2312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F746EA-8D7B-2B2C-B6A6-AF6BC5BE2D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1085" y="1024129"/>
            <a:ext cx="5242559" cy="3503168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main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7A326A-5023-234E-A8FC-08D90ACB32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1084" y="4624832"/>
            <a:ext cx="5247075" cy="1438657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6628AFC-58B4-A1DD-58D2-E36C40AFD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20717" cy="5850256"/>
          </a:xfrm>
          <a:custGeom>
            <a:avLst/>
            <a:gdLst>
              <a:gd name="connsiteX0" fmla="*/ 0 w 6840538"/>
              <a:gd name="connsiteY0" fmla="*/ 0 h 4875213"/>
              <a:gd name="connsiteX1" fmla="*/ 6840538 w 6840538"/>
              <a:gd name="connsiteY1" fmla="*/ 0 h 4875213"/>
              <a:gd name="connsiteX2" fmla="*/ 6840538 w 6840538"/>
              <a:gd name="connsiteY2" fmla="*/ 16083 h 4875213"/>
              <a:gd name="connsiteX3" fmla="*/ 6695809 w 6840538"/>
              <a:gd name="connsiteY3" fmla="*/ 15070 h 4875213"/>
              <a:gd name="connsiteX4" fmla="*/ 6448699 w 6840538"/>
              <a:gd name="connsiteY4" fmla="*/ 14802 h 4875213"/>
              <a:gd name="connsiteX5" fmla="*/ 6300778 w 6840538"/>
              <a:gd name="connsiteY5" fmla="*/ 37885 h 4875213"/>
              <a:gd name="connsiteX6" fmla="*/ 6038492 w 6840538"/>
              <a:gd name="connsiteY6" fmla="*/ 413015 h 4875213"/>
              <a:gd name="connsiteX7" fmla="*/ 6027641 w 6840538"/>
              <a:gd name="connsiteY7" fmla="*/ 652885 h 4875213"/>
              <a:gd name="connsiteX8" fmla="*/ 5709861 w 6840538"/>
              <a:gd name="connsiteY8" fmla="*/ 975948 h 4875213"/>
              <a:gd name="connsiteX9" fmla="*/ 5506495 w 6840538"/>
              <a:gd name="connsiteY9" fmla="*/ 981422 h 4875213"/>
              <a:gd name="connsiteX10" fmla="*/ 5164347 w 6840538"/>
              <a:gd name="connsiteY10" fmla="*/ 1290444 h 4875213"/>
              <a:gd name="connsiteX11" fmla="*/ 5153971 w 6840538"/>
              <a:gd name="connsiteY11" fmla="*/ 1448121 h 4875213"/>
              <a:gd name="connsiteX12" fmla="*/ 5133078 w 6840538"/>
              <a:gd name="connsiteY12" fmla="*/ 1670430 h 4875213"/>
              <a:gd name="connsiteX13" fmla="*/ 4811634 w 6840538"/>
              <a:gd name="connsiteY13" fmla="*/ 1938474 h 4875213"/>
              <a:gd name="connsiteX14" fmla="*/ 4634776 w 6840538"/>
              <a:gd name="connsiteY14" fmla="*/ 1943852 h 4875213"/>
              <a:gd name="connsiteX15" fmla="*/ 4273829 w 6840538"/>
              <a:gd name="connsiteY15" fmla="*/ 2340162 h 4875213"/>
              <a:gd name="connsiteX16" fmla="*/ 4272687 w 6840538"/>
              <a:gd name="connsiteY16" fmla="*/ 2689210 h 4875213"/>
              <a:gd name="connsiteX17" fmla="*/ 4272687 w 6840538"/>
              <a:gd name="connsiteY17" fmla="*/ 2869827 h 4875213"/>
              <a:gd name="connsiteX18" fmla="*/ 4238468 w 6840538"/>
              <a:gd name="connsiteY18" fmla="*/ 2869827 h 4875213"/>
              <a:gd name="connsiteX19" fmla="*/ 3821550 w 6840538"/>
              <a:gd name="connsiteY19" fmla="*/ 2870065 h 4875213"/>
              <a:gd name="connsiteX20" fmla="*/ 3644075 w 6840538"/>
              <a:gd name="connsiteY20" fmla="*/ 2906474 h 4875213"/>
              <a:gd name="connsiteX21" fmla="*/ 3420576 w 6840538"/>
              <a:gd name="connsiteY21" fmla="*/ 3235962 h 4875213"/>
              <a:gd name="connsiteX22" fmla="*/ 3410154 w 6840538"/>
              <a:gd name="connsiteY22" fmla="*/ 3483971 h 4875213"/>
              <a:gd name="connsiteX23" fmla="*/ 3087615 w 6840538"/>
              <a:gd name="connsiteY23" fmla="*/ 3832210 h 4875213"/>
              <a:gd name="connsiteX24" fmla="*/ 2881822 w 6840538"/>
              <a:gd name="connsiteY24" fmla="*/ 3837778 h 4875213"/>
              <a:gd name="connsiteX25" fmla="*/ 2545861 w 6840538"/>
              <a:gd name="connsiteY25" fmla="*/ 4132095 h 4875213"/>
              <a:gd name="connsiteX26" fmla="*/ 2532630 w 6840538"/>
              <a:gd name="connsiteY26" fmla="*/ 4284061 h 4875213"/>
              <a:gd name="connsiteX27" fmla="*/ 2517828 w 6840538"/>
              <a:gd name="connsiteY27" fmla="*/ 4496660 h 4875213"/>
              <a:gd name="connsiteX28" fmla="*/ 2459764 w 6840538"/>
              <a:gd name="connsiteY28" fmla="*/ 4635014 h 4875213"/>
              <a:gd name="connsiteX29" fmla="*/ 1514371 w 6840538"/>
              <a:gd name="connsiteY29" fmla="*/ 4417465 h 4875213"/>
              <a:gd name="connsiteX30" fmla="*/ 771726 w 6840538"/>
              <a:gd name="connsiteY30" fmla="*/ 4293675 h 4875213"/>
              <a:gd name="connsiteX31" fmla="*/ 367326 w 6840538"/>
              <a:gd name="connsiteY31" fmla="*/ 4253982 h 4875213"/>
              <a:gd name="connsiteX32" fmla="*/ 6188 w 6840538"/>
              <a:gd name="connsiteY32" fmla="*/ 4238990 h 4875213"/>
              <a:gd name="connsiteX33" fmla="*/ 6148 w 6840538"/>
              <a:gd name="connsiteY33" fmla="*/ 4875213 h 4875213"/>
              <a:gd name="connsiteX34" fmla="*/ 0 w 6840538"/>
              <a:gd name="connsiteY34" fmla="*/ 4875213 h 487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40538" h="4875213">
                <a:moveTo>
                  <a:pt x="0" y="0"/>
                </a:moveTo>
                <a:lnTo>
                  <a:pt x="6840538" y="0"/>
                </a:lnTo>
                <a:lnTo>
                  <a:pt x="6840538" y="16083"/>
                </a:lnTo>
                <a:lnTo>
                  <a:pt x="6695809" y="15070"/>
                </a:lnTo>
                <a:cubicBezTo>
                  <a:pt x="6613431" y="14350"/>
                  <a:pt x="6531059" y="13874"/>
                  <a:pt x="6448699" y="14802"/>
                </a:cubicBezTo>
                <a:cubicBezTo>
                  <a:pt x="6399249" y="15373"/>
                  <a:pt x="6348468" y="23416"/>
                  <a:pt x="6300778" y="37885"/>
                </a:cubicBezTo>
                <a:cubicBezTo>
                  <a:pt x="6141485" y="86335"/>
                  <a:pt x="6043966" y="229209"/>
                  <a:pt x="6038492" y="413015"/>
                </a:cubicBezTo>
                <a:cubicBezTo>
                  <a:pt x="6036113" y="493066"/>
                  <a:pt x="6037541" y="573881"/>
                  <a:pt x="6027641" y="652885"/>
                </a:cubicBezTo>
                <a:cubicBezTo>
                  <a:pt x="6006510" y="821841"/>
                  <a:pt x="5865443" y="963479"/>
                  <a:pt x="5709861" y="975948"/>
                </a:cubicBezTo>
                <a:cubicBezTo>
                  <a:pt x="5642326" y="981327"/>
                  <a:pt x="5574268" y="979327"/>
                  <a:pt x="5506495" y="981422"/>
                </a:cubicBezTo>
                <a:cubicBezTo>
                  <a:pt x="5339776" y="986561"/>
                  <a:pt x="5198090" y="1112541"/>
                  <a:pt x="5164347" y="1290444"/>
                </a:cubicBezTo>
                <a:cubicBezTo>
                  <a:pt x="5154638" y="1341608"/>
                  <a:pt x="5154971" y="1395435"/>
                  <a:pt x="5153971" y="1448121"/>
                </a:cubicBezTo>
                <a:cubicBezTo>
                  <a:pt x="5152591" y="1522986"/>
                  <a:pt x="5155352" y="1597897"/>
                  <a:pt x="5133078" y="1670430"/>
                </a:cubicBezTo>
                <a:cubicBezTo>
                  <a:pt x="5087484" y="1818730"/>
                  <a:pt x="4954794" y="1930383"/>
                  <a:pt x="4811634" y="1938474"/>
                </a:cubicBezTo>
                <a:cubicBezTo>
                  <a:pt x="4752760" y="1941806"/>
                  <a:pt x="4693744" y="1941853"/>
                  <a:pt x="4634776" y="1943852"/>
                </a:cubicBezTo>
                <a:cubicBezTo>
                  <a:pt x="4432696" y="1950801"/>
                  <a:pt x="4277779" y="2119995"/>
                  <a:pt x="4273829" y="2340162"/>
                </a:cubicBezTo>
                <a:cubicBezTo>
                  <a:pt x="4271735" y="2456480"/>
                  <a:pt x="4272878" y="2572846"/>
                  <a:pt x="4272687" y="2689210"/>
                </a:cubicBezTo>
                <a:cubicBezTo>
                  <a:pt x="4272592" y="2747893"/>
                  <a:pt x="4272687" y="2806576"/>
                  <a:pt x="4272687" y="2869827"/>
                </a:cubicBezTo>
                <a:cubicBezTo>
                  <a:pt x="4256933" y="2869827"/>
                  <a:pt x="4247700" y="2869827"/>
                  <a:pt x="4238468" y="2869827"/>
                </a:cubicBezTo>
                <a:cubicBezTo>
                  <a:pt x="4099495" y="2869827"/>
                  <a:pt x="3960523" y="2869303"/>
                  <a:pt x="3821550" y="2870065"/>
                </a:cubicBezTo>
                <a:cubicBezTo>
                  <a:pt x="3760583" y="2870398"/>
                  <a:pt x="3700664" y="2881012"/>
                  <a:pt x="3644075" y="2906474"/>
                </a:cubicBezTo>
                <a:cubicBezTo>
                  <a:pt x="3509292" y="2967203"/>
                  <a:pt x="3433998" y="3078191"/>
                  <a:pt x="3420576" y="3235962"/>
                </a:cubicBezTo>
                <a:cubicBezTo>
                  <a:pt x="3413581" y="3318251"/>
                  <a:pt x="3416532" y="3401539"/>
                  <a:pt x="3410154" y="3483971"/>
                </a:cubicBezTo>
                <a:cubicBezTo>
                  <a:pt x="3396209" y="3664111"/>
                  <a:pt x="3252763" y="3818932"/>
                  <a:pt x="3087615" y="3832210"/>
                </a:cubicBezTo>
                <a:cubicBezTo>
                  <a:pt x="3019270" y="3837683"/>
                  <a:pt x="2950403" y="3835399"/>
                  <a:pt x="2881822" y="3837778"/>
                </a:cubicBezTo>
                <a:cubicBezTo>
                  <a:pt x="2723098" y="3843300"/>
                  <a:pt x="2581889" y="3965043"/>
                  <a:pt x="2545861" y="4132095"/>
                </a:cubicBezTo>
                <a:cubicBezTo>
                  <a:pt x="2535247" y="4181165"/>
                  <a:pt x="2536104" y="4233278"/>
                  <a:pt x="2532630" y="4284061"/>
                </a:cubicBezTo>
                <a:cubicBezTo>
                  <a:pt x="2527775" y="4355022"/>
                  <a:pt x="2531392" y="4427840"/>
                  <a:pt x="2517828" y="4496660"/>
                </a:cubicBezTo>
                <a:cubicBezTo>
                  <a:pt x="2507833" y="4547300"/>
                  <a:pt x="2487559" y="4594131"/>
                  <a:pt x="2459764" y="4635014"/>
                </a:cubicBezTo>
                <a:cubicBezTo>
                  <a:pt x="2147029" y="4552440"/>
                  <a:pt x="1832104" y="4478670"/>
                  <a:pt x="1514371" y="4417465"/>
                </a:cubicBezTo>
                <a:cubicBezTo>
                  <a:pt x="1268028" y="4370014"/>
                  <a:pt x="1019925" y="4330703"/>
                  <a:pt x="771726" y="4293675"/>
                </a:cubicBezTo>
                <a:cubicBezTo>
                  <a:pt x="637894" y="4273733"/>
                  <a:pt x="502395" y="4263596"/>
                  <a:pt x="367326" y="4253982"/>
                </a:cubicBezTo>
                <a:cubicBezTo>
                  <a:pt x="247201" y="4245415"/>
                  <a:pt x="126600" y="4243702"/>
                  <a:pt x="6188" y="4238990"/>
                </a:cubicBezTo>
                <a:lnTo>
                  <a:pt x="6148" y="4875213"/>
                </a:lnTo>
                <a:lnTo>
                  <a:pt x="0" y="48752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Insert image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/txt &amp; graphic ele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57962F0-D43B-AD1B-95F7-59D2CF57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870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512" y="2346960"/>
            <a:ext cx="9968089" cy="1686562"/>
          </a:xfrm>
        </p:spPr>
        <p:txBody>
          <a:bodyPr anchor="t" anchorCtr="0"/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7440" y="4064004"/>
            <a:ext cx="5247075" cy="1438657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tx2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0043" y="6459733"/>
            <a:ext cx="2133600" cy="23128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390D0B6-7C8D-6AFE-0E0B-45D4A95D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043" y="6370841"/>
            <a:ext cx="2133600" cy="4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/t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509" y="2346960"/>
            <a:ext cx="9973056" cy="1686562"/>
          </a:xfrm>
        </p:spPr>
        <p:txBody>
          <a:bodyPr anchor="t" anchorCtr="0"/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7440" y="4064004"/>
            <a:ext cx="5247075" cy="1438657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tx2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10043" y="6459733"/>
            <a:ext cx="2133600" cy="23128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0637C8-ED3F-F19F-5C08-EBE8AF093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043" y="6370841"/>
            <a:ext cx="2133600" cy="4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20" y="365126"/>
            <a:ext cx="11338560" cy="109791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Content slide – title one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637EAD-EE5A-08B6-674E-72BC48E5D9B8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F8161-66D2-8164-188D-E9FE96DAC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11338560" cy="457565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369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50A2D-1B7D-8A2D-30A7-5B07DBBD327C}"/>
              </a:ext>
            </a:extLst>
          </p:cNvPr>
          <p:cNvSpPr/>
          <p:nvPr/>
        </p:nvSpPr>
        <p:spPr>
          <a:xfrm>
            <a:off x="0" y="1600201"/>
            <a:ext cx="12192000" cy="4756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20" y="365126"/>
            <a:ext cx="11338560" cy="1097915"/>
          </a:xfrm>
        </p:spPr>
        <p:txBody>
          <a:bodyPr/>
          <a:lstStyle/>
          <a:p>
            <a:r>
              <a:rPr lang="en-US"/>
              <a:t>Content w/background – title one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97999A-5CCE-3781-664B-3FA2924D1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780693"/>
            <a:ext cx="113385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46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" y="365126"/>
            <a:ext cx="7559040" cy="1097915"/>
          </a:xfrm>
        </p:spPr>
        <p:txBody>
          <a:bodyPr/>
          <a:lstStyle/>
          <a:p>
            <a:r>
              <a:rPr lang="en-US"/>
              <a:t>Content slide with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637EAD-EE5A-08B6-674E-72BC48E5D9B8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00035E-6E2B-C8D7-F3EC-C616B1D56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8217" y="365760"/>
            <a:ext cx="3596216" cy="5812156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60"/>
            </a:lvl1pPr>
          </a:lstStyle>
          <a:p>
            <a:r>
              <a:rPr lang="en-US"/>
              <a:t>Insert vertical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C6C23-B637-A307-D1A4-A318EF5BE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565" y="1602029"/>
            <a:ext cx="7559040" cy="4575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9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Comparison slide with two columns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208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/>
        </p:nvCxnSpPr>
        <p:spPr>
          <a:xfrm>
            <a:off x="426720" y="6356351"/>
            <a:ext cx="1133856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D4C75-924A-E1E8-AB47-E0EDDABAB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5596128" cy="4575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E9EF27-CA65-6736-ECE2-81135FA8D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8308" y="1602029"/>
            <a:ext cx="5596128" cy="4575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15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" y="365126"/>
            <a:ext cx="11338560" cy="10979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600201"/>
            <a:ext cx="11338560" cy="45767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CE70F7C-38F5-0C67-B546-CD48700BBC8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8775" y="6370841"/>
            <a:ext cx="2133600" cy="40907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C7CA68-7FB4-321D-C8E0-C926B3A1C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080" y="6343653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7324BBCA-7319-44F3-AE06-5CFAFF6A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84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76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A285-2AF5-4FD3-9C4B-003BD2E69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7" y="603504"/>
            <a:ext cx="11047749" cy="2387600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i="0" u="none" strike="noStrike">
                <a:effectLst/>
                <a:latin typeface="Times New Roman" panose="02020603050405020304" pitchFamily="18" charset="0"/>
              </a:rPr>
              <a:t>Dynamic Knee Joint Stiffness 1 and 2 Years Post Anterior Cruciate Ligament Reconstruction</a:t>
            </a:r>
            <a:br>
              <a:rPr lang="en-US" sz="4000">
                <a:effectLst/>
              </a:rPr>
            </a:br>
            <a:br>
              <a:rPr lang="en-US" sz="1000"/>
            </a:b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00A79-86E9-6242-3EB6-C68A2DC0F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7" y="2987318"/>
            <a:ext cx="11047749" cy="996462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0" i="0" u="sng" strike="noStrike" dirty="0">
                <a:solidFill>
                  <a:srgbClr val="000000"/>
                </a:solidFill>
                <a:effectLst/>
                <a:latin typeface="Times New Roman"/>
                <a:cs typeface="Calibri Light"/>
              </a:rPr>
              <a:t>Julian </a:t>
            </a:r>
            <a:r>
              <a:rPr lang="en-US" u="sng" dirty="0">
                <a:solidFill>
                  <a:srgbClr val="000000"/>
                </a:solidFill>
                <a:latin typeface="Times New Roman"/>
                <a:cs typeface="Calibri Light"/>
              </a:rPr>
              <a:t>Ng-Thow-Hing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Calibri Light"/>
              </a:rPr>
              <a:t>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/>
                <a:cs typeface="Calibri Light"/>
              </a:rPr>
              <a:t>, Jade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Calibri Light"/>
              </a:rPr>
              <a:t>He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Calibri Light"/>
              </a:rPr>
              <a:t>2</a:t>
            </a:r>
            <a:r>
              <a:rPr lang="en-US" b="0" i="0" u="none" strike="noStrike" baseline="30000" dirty="0">
                <a:solidFill>
                  <a:srgbClr val="000000"/>
                </a:solidFill>
                <a:effectLst/>
                <a:latin typeface="Times New Roman"/>
                <a:cs typeface="Calibri Light"/>
              </a:rPr>
              <a:t>, 3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/>
                <a:cs typeface="Calibri Light"/>
              </a:rPr>
              <a:t>, Adam LC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Calibri Light"/>
              </a:rPr>
              <a:t>Wadsworth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Calibri Light"/>
              </a:rPr>
              <a:t>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/>
                <a:cs typeface="Calibri Light"/>
              </a:rPr>
              <a:t>, Constance 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Calibri Light"/>
              </a:rPr>
              <a:t>Chu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Calibri Light"/>
              </a:rPr>
              <a:t>2,3</a:t>
            </a:r>
            <a:endParaRPr lang="en-US" baseline="30000" dirty="0">
              <a:latin typeface="Times New Roman"/>
              <a:cs typeface="Calibri Ligh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EE9DC0-08CA-671C-43A1-50775E8C4506}"/>
              </a:ext>
            </a:extLst>
          </p:cNvPr>
          <p:cNvSpPr txBox="1">
            <a:spLocks/>
          </p:cNvSpPr>
          <p:nvPr/>
        </p:nvSpPr>
        <p:spPr>
          <a:xfrm>
            <a:off x="2331644" y="6394734"/>
            <a:ext cx="8008561" cy="43401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>
                <a:latin typeface="Calibri Light"/>
                <a:cs typeface="Calibri Light"/>
              </a:rPr>
              <a:t>ACL and Meniscus Injury, ORS Annual Meeting, February 6, 2024 </a:t>
            </a:r>
            <a:endParaRPr lang="en-US" sz="2000" i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F8A875-94CD-E6BC-A53E-A768539C91BD}"/>
              </a:ext>
            </a:extLst>
          </p:cNvPr>
          <p:cNvSpPr txBox="1">
            <a:spLocks/>
          </p:cNvSpPr>
          <p:nvPr/>
        </p:nvSpPr>
        <p:spPr>
          <a:xfrm>
            <a:off x="3490065" y="3810986"/>
            <a:ext cx="5516669" cy="996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30000" dirty="0"/>
              <a:t>1</a:t>
            </a:r>
            <a:r>
              <a:rPr lang="en-US" sz="2000" dirty="0"/>
              <a:t>Homestead High School </a:t>
            </a:r>
            <a:r>
              <a:rPr lang="en-US" sz="2000" baseline="30000" dirty="0"/>
              <a:t>2</a:t>
            </a:r>
            <a:r>
              <a:rPr lang="en-US" sz="2000" dirty="0"/>
              <a:t>Department of </a:t>
            </a:r>
            <a:r>
              <a:rPr lang="en-US" sz="2000" dirty="0" err="1"/>
              <a:t>Orthopaedic</a:t>
            </a:r>
            <a:r>
              <a:rPr lang="en-US" sz="2000" dirty="0"/>
              <a:t> Surgery, Stanford University, Redwood City, CA; </a:t>
            </a:r>
            <a:r>
              <a:rPr lang="en-US" sz="2000" baseline="30000" dirty="0"/>
              <a:t>3</a:t>
            </a:r>
            <a:r>
              <a:rPr lang="en-US" sz="2000" dirty="0"/>
              <a:t>Palo Alto Veterans Affairs Health Care System, Palo Alto, CA</a:t>
            </a:r>
            <a:endParaRPr lang="en-US" sz="2000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38F01-B0FA-87FE-4E03-4196E3157CFC}"/>
              </a:ext>
            </a:extLst>
          </p:cNvPr>
          <p:cNvSpPr/>
          <p:nvPr/>
        </p:nvSpPr>
        <p:spPr>
          <a:xfrm>
            <a:off x="231354" y="6361235"/>
            <a:ext cx="2234928" cy="434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40" descr="US-DeptOfVeteransAffairs-Seal-2">
            <a:extLst>
              <a:ext uri="{FF2B5EF4-FFF2-40B4-BE49-F238E27FC236}">
                <a16:creationId xmlns:a16="http://schemas.microsoft.com/office/drawing/2014/main" id="{6D7899DC-7DC4-2C26-A49C-449CD612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7452" y="5236172"/>
            <a:ext cx="1251568" cy="125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427E14F-B02F-C62E-717E-6E9D7A2C6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0" y="5236172"/>
            <a:ext cx="1432940" cy="1432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3D557-8085-376A-D1CF-CB113586FEEB}"/>
              </a:ext>
            </a:extLst>
          </p:cNvPr>
          <p:cNvSpPr txBox="1"/>
          <p:nvPr/>
        </p:nvSpPr>
        <p:spPr>
          <a:xfrm>
            <a:off x="2692400" y="5054600"/>
            <a:ext cx="711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u="sng">
                <a:solidFill>
                  <a:srgbClr val="2E2C28"/>
                </a:solidFill>
                <a:cs typeface="Calibri"/>
              </a:rPr>
              <a:t>All authors have no relevant financial disclosure or conflict of interest.</a:t>
            </a:r>
            <a:endParaRPr lang="en-US" i="1" u="sng">
              <a:solidFill>
                <a:srgbClr val="2E2C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Statistical Analysis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1" y="1141171"/>
            <a:ext cx="11220104" cy="457565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Variables of interest:</a:t>
            </a: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Primary: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 DJS</a:t>
            </a: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Secondary: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min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KFM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KFM, KEM</a:t>
            </a:r>
            <a:endParaRPr lang="en-US" sz="2400" baseline="-25000" dirty="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DJS between </a:t>
            </a:r>
            <a:r>
              <a:rPr lang="en-US" b="1" dirty="0">
                <a:solidFill>
                  <a:srgbClr val="000000"/>
                </a:solidFill>
                <a:latin typeface="Calibri"/>
                <a:cs typeface="Arial"/>
              </a:rPr>
              <a:t>sides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 (ACLR vs. CL) and over </a:t>
            </a:r>
            <a:r>
              <a:rPr lang="en-US" b="1" dirty="0">
                <a:solidFill>
                  <a:srgbClr val="000000"/>
                </a:solidFill>
                <a:latin typeface="Calibri"/>
                <a:cs typeface="Arial"/>
              </a:rPr>
              <a:t>time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 (1 vs. 2 years post-ACLR)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Two-way ANOVA: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 side, time, side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 × time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Times New Roman"/>
              </a:rPr>
              <a:t>Pairwise comparisons with Bonferroni's correction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7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Statistical Analysis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1" y="1141171"/>
            <a:ext cx="11220104" cy="457565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Variables of interest:</a:t>
            </a: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Primary: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 DJS</a:t>
            </a: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Secondary: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min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KFM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KFM, KEM</a:t>
            </a:r>
            <a:endParaRPr lang="en-US" sz="2400" baseline="-25000" dirty="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DJS between </a:t>
            </a:r>
            <a:r>
              <a:rPr lang="en-US" b="1" dirty="0">
                <a:solidFill>
                  <a:srgbClr val="000000"/>
                </a:solidFill>
                <a:latin typeface="Calibri"/>
                <a:cs typeface="Arial"/>
              </a:rPr>
              <a:t>sides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 (ACLR vs. CL) and over </a:t>
            </a:r>
            <a:r>
              <a:rPr lang="en-US" b="1" dirty="0">
                <a:solidFill>
                  <a:srgbClr val="000000"/>
                </a:solidFill>
                <a:latin typeface="Calibri"/>
                <a:cs typeface="Arial"/>
              </a:rPr>
              <a:t>time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 (1 vs. 2 years post-ACLR)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Two-way ANOVA: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 side, time, side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 × time</a:t>
            </a:r>
          </a:p>
          <a:p>
            <a:pPr marL="411480" lvl="1" indent="0">
              <a:spcBef>
                <a:spcPts val="4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Times New Roman"/>
              </a:rPr>
              <a:t>Pairwise comparisons with Bonferroni's correction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alibri"/>
              <a:cs typeface="Times New Roman"/>
            </a:endParaRPr>
          </a:p>
          <a:p>
            <a:pPr marL="210185" indent="-210185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Potential contributors to DJS side-to-side difference (ACLR – Contralateral)</a:t>
            </a:r>
            <a:endParaRPr lang="en-US" dirty="0">
              <a:solidFill>
                <a:srgbClr val="2E2C28"/>
              </a:solidFill>
              <a:latin typeface="Calibri"/>
            </a:endParaRPr>
          </a:p>
          <a:p>
            <a:pPr marL="41148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Times New Roman"/>
              </a:rPr>
              <a:t>Linear regression</a:t>
            </a:r>
            <a:endParaRPr lang="en-US" sz="2400" dirty="0">
              <a:latin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3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DJS between Sides and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279927"/>
            <a:ext cx="11497654" cy="457565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On Average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DJS is higher in ACLR than CL knees at 1 year and 2 years post-ACLR (</a:t>
            </a:r>
            <a:r>
              <a:rPr lang="en-US" i="1" dirty="0">
                <a:solidFill>
                  <a:srgbClr val="000000"/>
                </a:solidFill>
                <a:latin typeface="Calibri"/>
                <a:cs typeface="Arial"/>
              </a:rPr>
              <a:t>F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 = 11.0, 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Arial"/>
              </a:rPr>
              <a:t>p</a:t>
            </a:r>
            <a:r>
              <a:rPr lang="en-US" b="1" dirty="0">
                <a:solidFill>
                  <a:srgbClr val="000000"/>
                </a:solidFill>
                <a:latin typeface="Calibri"/>
                <a:cs typeface="Arial"/>
              </a:rPr>
              <a:t> = 0.003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)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DJS is not different from 1 year to 2 years post-ACLR (</a:t>
            </a:r>
            <a:r>
              <a:rPr lang="en-US" i="1" dirty="0">
                <a:solidFill>
                  <a:srgbClr val="000000"/>
                </a:solidFill>
                <a:latin typeface="Calibri"/>
                <a:cs typeface="Arial"/>
              </a:rPr>
              <a:t>F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 = 0.65, </a:t>
            </a:r>
            <a:r>
              <a:rPr lang="en-US" i="1" dirty="0">
                <a:solidFill>
                  <a:srgbClr val="000000"/>
                </a:solidFill>
                <a:latin typeface="Calibri"/>
                <a:cs typeface="Arial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 = 0.426)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287E0-401B-2277-1098-686561022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8" t="6993" r="11843"/>
          <a:stretch/>
        </p:blipFill>
        <p:spPr>
          <a:xfrm>
            <a:off x="2278945" y="2762239"/>
            <a:ext cx="3685920" cy="3256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E150F8-1CBC-6E6C-5507-17F9904F3BC5}"/>
              </a:ext>
            </a:extLst>
          </p:cNvPr>
          <p:cNvSpPr txBox="1"/>
          <p:nvPr/>
        </p:nvSpPr>
        <p:spPr>
          <a:xfrm>
            <a:off x="6096000" y="3915009"/>
            <a:ext cx="45741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Estimated difference (ACLR -  CL) 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0.06 95%CI(0.02, 0.10)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4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52796-58D8-89AE-2503-74BFA193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6F4E-3199-63DF-FE15-0557C7C1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DJS between Sides and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2C752-9136-09C0-2A90-F766E76F1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796" y="1295291"/>
            <a:ext cx="11497654" cy="4575658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084525-F424-F835-8254-AE0B7DB5FECF}"/>
              </a:ext>
            </a:extLst>
          </p:cNvPr>
          <p:cNvGrpSpPr/>
          <p:nvPr/>
        </p:nvGrpSpPr>
        <p:grpSpPr>
          <a:xfrm>
            <a:off x="1063256" y="2009553"/>
            <a:ext cx="8424156" cy="4225993"/>
            <a:chOff x="2628222" y="3048000"/>
            <a:chExt cx="6237053" cy="2966536"/>
          </a:xfrm>
        </p:grpSpPr>
        <p:pic>
          <p:nvPicPr>
            <p:cNvPr id="4" name="Picture 3" descr="A graph with blue and orange bars&#10;&#10;Description automatically generated">
              <a:extLst>
                <a:ext uri="{FF2B5EF4-FFF2-40B4-BE49-F238E27FC236}">
                  <a16:creationId xmlns:a16="http://schemas.microsoft.com/office/drawing/2014/main" id="{0B0280CD-5636-61C1-91E5-E81C75E78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222" y="3244233"/>
              <a:ext cx="6237053" cy="277030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B012C0-C787-853B-4E3B-5D2BD8590B88}"/>
                </a:ext>
              </a:extLst>
            </p:cNvPr>
            <p:cNvGrpSpPr/>
            <p:nvPr/>
          </p:nvGrpSpPr>
          <p:grpSpPr>
            <a:xfrm>
              <a:off x="3508375" y="3048000"/>
              <a:ext cx="2317749" cy="369332"/>
              <a:chOff x="9144000" y="3325812"/>
              <a:chExt cx="2317749" cy="3693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11098C-EB00-BF8E-3F3B-746FA0B2CFCB}"/>
                  </a:ext>
                </a:extLst>
              </p:cNvPr>
              <p:cNvSpPr/>
              <p:nvPr/>
            </p:nvSpPr>
            <p:spPr>
              <a:xfrm>
                <a:off x="9144000" y="3428999"/>
                <a:ext cx="150812" cy="166687"/>
              </a:xfrm>
              <a:prstGeom prst="rect">
                <a:avLst/>
              </a:prstGeom>
              <a:solidFill>
                <a:srgbClr val="FFCEA5"/>
              </a:solidFill>
              <a:ln>
                <a:solidFill>
                  <a:srgbClr val="FC7F2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D5D7DB-3FC4-1686-137C-032C974E45B4}"/>
                  </a:ext>
                </a:extLst>
              </p:cNvPr>
              <p:cNvSpPr txBox="1"/>
              <p:nvPr/>
            </p:nvSpPr>
            <p:spPr>
              <a:xfrm>
                <a:off x="9271000" y="3325812"/>
                <a:ext cx="219074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2E2C28"/>
                    </a:solidFill>
                    <a:cs typeface="Calibri"/>
                  </a:rPr>
                  <a:t>diff(ACLR – CL) at 1 Y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5C392B-139D-25E0-E195-72BC4742F46A}"/>
                </a:ext>
              </a:extLst>
            </p:cNvPr>
            <p:cNvGrpSpPr/>
            <p:nvPr/>
          </p:nvGrpSpPr>
          <p:grpSpPr>
            <a:xfrm>
              <a:off x="6223000" y="3048000"/>
              <a:ext cx="2317749" cy="369332"/>
              <a:chOff x="9144000" y="3778250"/>
              <a:chExt cx="2317749" cy="3693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27C82C-4845-DAD9-D447-BDB050E755E2}"/>
                  </a:ext>
                </a:extLst>
              </p:cNvPr>
              <p:cNvSpPr/>
              <p:nvPr/>
            </p:nvSpPr>
            <p:spPr>
              <a:xfrm>
                <a:off x="9144000" y="3881436"/>
                <a:ext cx="150812" cy="166687"/>
              </a:xfrm>
              <a:prstGeom prst="rect">
                <a:avLst/>
              </a:prstGeom>
              <a:solidFill>
                <a:srgbClr val="CEDEEE"/>
              </a:solidFill>
              <a:ln>
                <a:solidFill>
                  <a:srgbClr val="72A3D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30BA90-D342-1071-357A-38F9DBBF51C9}"/>
                  </a:ext>
                </a:extLst>
              </p:cNvPr>
              <p:cNvSpPr txBox="1"/>
              <p:nvPr/>
            </p:nvSpPr>
            <p:spPr>
              <a:xfrm>
                <a:off x="9271000" y="3778250"/>
                <a:ext cx="219074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2E2C28"/>
                    </a:solidFill>
                    <a:cs typeface="Calibri"/>
                  </a:rPr>
                  <a:t>diff(ACLR – CL) at 2 Y</a:t>
                </a:r>
              </a:p>
            </p:txBody>
          </p:sp>
        </p:grpSp>
      </p:grpSp>
      <p:pic>
        <p:nvPicPr>
          <p:cNvPr id="19" name="Picture 18" descr="A black and white silhouette of a person&#10;&#10;Description automatically generated">
            <a:extLst>
              <a:ext uri="{FF2B5EF4-FFF2-40B4-BE49-F238E27FC236}">
                <a16:creationId xmlns:a16="http://schemas.microsoft.com/office/drawing/2014/main" id="{EC5D78B8-FD98-57DC-7FED-31B0CA0EB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21766"/>
          <a:stretch/>
        </p:blipFill>
        <p:spPr>
          <a:xfrm>
            <a:off x="9302584" y="2980971"/>
            <a:ext cx="917638" cy="2778059"/>
          </a:xfrm>
          <a:prstGeom prst="rect">
            <a:avLst/>
          </a:prstGeom>
        </p:spPr>
      </p:pic>
      <p:pic>
        <p:nvPicPr>
          <p:cNvPr id="21" name="Picture 20" descr="A red and black logo&#10;&#10;Description automatically generated">
            <a:extLst>
              <a:ext uri="{FF2B5EF4-FFF2-40B4-BE49-F238E27FC236}">
                <a16:creationId xmlns:a16="http://schemas.microsoft.com/office/drawing/2014/main" id="{800C6BF2-1336-199C-F51E-5DB402EE22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6"/>
          <a:stretch/>
        </p:blipFill>
        <p:spPr>
          <a:xfrm>
            <a:off x="9302584" y="3973972"/>
            <a:ext cx="917638" cy="17986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EB173D-5B23-CC6C-1205-AE77F96AA363}"/>
              </a:ext>
            </a:extLst>
          </p:cNvPr>
          <p:cNvSpPr txBox="1"/>
          <p:nvPr/>
        </p:nvSpPr>
        <p:spPr>
          <a:xfrm>
            <a:off x="9828889" y="4867759"/>
            <a:ext cx="159508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76%</a:t>
            </a:r>
            <a:endParaRPr lang="en-US" sz="4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D25F52-86C0-EC2A-E08E-7FFD00F00526}"/>
              </a:ext>
            </a:extLst>
          </p:cNvPr>
          <p:cNvSpPr txBox="1">
            <a:spLocks/>
          </p:cNvSpPr>
          <p:nvPr/>
        </p:nvSpPr>
        <p:spPr>
          <a:xfrm>
            <a:off x="417263" y="1428133"/>
            <a:ext cx="11497654" cy="186042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• Between individual variability was observed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1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2AE8-18AB-1558-13A7-4426C1F7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aseline="0" dirty="0">
                <a:solidFill>
                  <a:srgbClr val="8C1515"/>
                </a:solidFill>
                <a:latin typeface="Georgia"/>
              </a:rPr>
              <a:t>Potential Contributors to side-to-side DJS difference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3C522-527A-BAA0-3A3C-82D6A5AE7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471371"/>
            <a:ext cx="11338560" cy="4575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Arial"/>
              </a:rPr>
              <a:t>Smaller KFA range and KFM range in ACLR knees than CL knees explained the side-to-side DJS difference at 1 year (R = 0.823, p &lt; 0.001) and 2 years (R = 0.681, p &lt; 0.001) post-ACLR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03A9A-FAF1-0947-5BC2-B0D32B554265}"/>
              </a:ext>
            </a:extLst>
          </p:cNvPr>
          <p:cNvGrpSpPr/>
          <p:nvPr/>
        </p:nvGrpSpPr>
        <p:grpSpPr>
          <a:xfrm>
            <a:off x="1736786" y="2492692"/>
            <a:ext cx="7352602" cy="3352562"/>
            <a:chOff x="2866206" y="2957546"/>
            <a:chExt cx="6708840" cy="3059026"/>
          </a:xfrm>
        </p:grpSpPr>
        <p:pic>
          <p:nvPicPr>
            <p:cNvPr id="5" name="Picture 4" descr="A graph with blue and orange dots&#10;&#10;Description automatically generated">
              <a:extLst>
                <a:ext uri="{FF2B5EF4-FFF2-40B4-BE49-F238E27FC236}">
                  <a16:creationId xmlns:a16="http://schemas.microsoft.com/office/drawing/2014/main" id="{56EAA20C-415E-304B-0A95-F82A2EAB6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52" r="59" b="207"/>
            <a:stretch/>
          </p:blipFill>
          <p:spPr>
            <a:xfrm>
              <a:off x="2866206" y="2957546"/>
              <a:ext cx="3551914" cy="3059026"/>
            </a:xfrm>
            <a:prstGeom prst="rect">
              <a:avLst/>
            </a:prstGeom>
          </p:spPr>
        </p:pic>
        <p:pic>
          <p:nvPicPr>
            <p:cNvPr id="7" name="Picture 6" descr="A graph with blue and orange dots&#10;&#10;Description automatically generated">
              <a:extLst>
                <a:ext uri="{FF2B5EF4-FFF2-40B4-BE49-F238E27FC236}">
                  <a16:creationId xmlns:a16="http://schemas.microsoft.com/office/drawing/2014/main" id="{44A81720-44DC-A0D1-5164-BD653BFAA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861" b="452"/>
            <a:stretch/>
          </p:blipFill>
          <p:spPr>
            <a:xfrm>
              <a:off x="6013450" y="2958726"/>
              <a:ext cx="3561596" cy="304811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78744-69B8-B8EE-D1D0-9E1BE64F2436}"/>
              </a:ext>
            </a:extLst>
          </p:cNvPr>
          <p:cNvGrpSpPr/>
          <p:nvPr/>
        </p:nvGrpSpPr>
        <p:grpSpPr>
          <a:xfrm>
            <a:off x="8999426" y="3652284"/>
            <a:ext cx="2627631" cy="798214"/>
            <a:chOff x="615949" y="3289300"/>
            <a:chExt cx="2627631" cy="79821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F50163-AE55-F468-3A43-A82C742094E9}"/>
                </a:ext>
              </a:extLst>
            </p:cNvPr>
            <p:cNvSpPr/>
            <p:nvPr/>
          </p:nvSpPr>
          <p:spPr>
            <a:xfrm>
              <a:off x="615950" y="3429000"/>
              <a:ext cx="91440" cy="91439"/>
            </a:xfrm>
            <a:prstGeom prst="ellipse">
              <a:avLst/>
            </a:prstGeom>
            <a:solidFill>
              <a:srgbClr val="FA640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A7967E-97BD-7C83-67DA-787284A62420}"/>
                </a:ext>
              </a:extLst>
            </p:cNvPr>
            <p:cNvSpPr/>
            <p:nvPr/>
          </p:nvSpPr>
          <p:spPr>
            <a:xfrm>
              <a:off x="615949" y="3765550"/>
              <a:ext cx="91440" cy="91439"/>
            </a:xfrm>
            <a:prstGeom prst="ellipse">
              <a:avLst/>
            </a:prstGeom>
            <a:solidFill>
              <a:srgbClr val="639D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2CEFAF-F955-D0BC-4186-4C3A94A959D8}"/>
                </a:ext>
              </a:extLst>
            </p:cNvPr>
            <p:cNvSpPr txBox="1"/>
            <p:nvPr/>
          </p:nvSpPr>
          <p:spPr>
            <a:xfrm>
              <a:off x="755650" y="3289300"/>
              <a:ext cx="239649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2E2C28"/>
                  </a:solidFill>
                  <a:cs typeface="Calibri"/>
                </a:rPr>
                <a:t>1 year post-ACLR</a:t>
              </a:r>
              <a:endParaRPr lang="en-US" sz="2400" dirty="0">
                <a:solidFill>
                  <a:srgbClr val="2E2C28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1CA332-20B6-A8CF-A1D6-C72201A195CC}"/>
                </a:ext>
              </a:extLst>
            </p:cNvPr>
            <p:cNvSpPr txBox="1"/>
            <p:nvPr/>
          </p:nvSpPr>
          <p:spPr>
            <a:xfrm>
              <a:off x="755650" y="3625849"/>
              <a:ext cx="248793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2E2C28"/>
                  </a:solidFill>
                  <a:cs typeface="Calibri"/>
                </a:rPr>
                <a:t>2 years post-ACLR</a:t>
              </a:r>
              <a:endParaRPr lang="en-US" sz="2400" dirty="0">
                <a:solidFill>
                  <a:srgbClr val="2E2C28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95D99FD-1C35-439E-533E-8E541409B5AB}"/>
              </a:ext>
            </a:extLst>
          </p:cNvPr>
          <p:cNvSpPr txBox="1"/>
          <p:nvPr/>
        </p:nvSpPr>
        <p:spPr>
          <a:xfrm>
            <a:off x="3290734" y="2363921"/>
            <a:ext cx="4068726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2E2C28"/>
                </a:solidFill>
                <a:cs typeface="Calibri"/>
              </a:rPr>
              <a:t>Side-to-side DJS Difference</a:t>
            </a:r>
            <a:endParaRPr lang="en-US" sz="2400" b="1" dirty="0">
              <a:solidFill>
                <a:srgbClr val="2E2C2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3575E2-3DDA-82B8-B252-E6A8F1D49187}"/>
              </a:ext>
            </a:extLst>
          </p:cNvPr>
          <p:cNvSpPr txBox="1"/>
          <p:nvPr/>
        </p:nvSpPr>
        <p:spPr>
          <a:xfrm>
            <a:off x="2030081" y="5498363"/>
            <a:ext cx="315595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2E2C28"/>
                </a:solidFill>
                <a:cs typeface="Calibri"/>
              </a:rPr>
              <a:t>Side-to-side </a:t>
            </a:r>
            <a:r>
              <a:rPr lang="en-US" b="1" dirty="0" err="1">
                <a:solidFill>
                  <a:srgbClr val="2E2C28"/>
                </a:solidFill>
                <a:cs typeface="Calibri"/>
              </a:rPr>
              <a:t>KFA</a:t>
            </a:r>
            <a:r>
              <a:rPr lang="en-US" b="1" baseline="-25000" dirty="0" err="1">
                <a:solidFill>
                  <a:srgbClr val="2E2C28"/>
                </a:solidFill>
                <a:cs typeface="Calibri"/>
              </a:rPr>
              <a:t>range</a:t>
            </a:r>
            <a:r>
              <a:rPr lang="en-US" b="1" dirty="0">
                <a:solidFill>
                  <a:srgbClr val="2E2C28"/>
                </a:solidFill>
                <a:cs typeface="Calibri"/>
              </a:rPr>
              <a:t> Difference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5E3E8-8A88-CCD4-6B38-D0D61C2E4C80}"/>
              </a:ext>
            </a:extLst>
          </p:cNvPr>
          <p:cNvSpPr txBox="1"/>
          <p:nvPr/>
        </p:nvSpPr>
        <p:spPr>
          <a:xfrm>
            <a:off x="5395406" y="5472472"/>
            <a:ext cx="33020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2E2C28"/>
                </a:solidFill>
                <a:cs typeface="Calibri"/>
              </a:rPr>
              <a:t>Side-to-side </a:t>
            </a:r>
            <a:r>
              <a:rPr lang="en-US" b="1" dirty="0" err="1">
                <a:solidFill>
                  <a:srgbClr val="2E2C28"/>
                </a:solidFill>
                <a:cs typeface="Calibri"/>
              </a:rPr>
              <a:t>KFM</a:t>
            </a:r>
            <a:r>
              <a:rPr lang="en-US" b="1" baseline="-25000" dirty="0" err="1">
                <a:solidFill>
                  <a:srgbClr val="2E2C28"/>
                </a:solidFill>
                <a:cs typeface="Calibri"/>
              </a:rPr>
              <a:t>range</a:t>
            </a:r>
            <a:r>
              <a:rPr lang="en-US" b="1" dirty="0">
                <a:solidFill>
                  <a:srgbClr val="2E2C28"/>
                </a:solidFill>
                <a:cs typeface="Calibri"/>
              </a:rPr>
              <a:t> Difference</a:t>
            </a:r>
            <a:endParaRPr lang="en-US" b="1" dirty="0">
              <a:solidFill>
                <a:srgbClr val="2E2C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6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D527-B675-9419-B416-A5EF734C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Potential Contributors to side-to-side DJS difference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D0A0F-0DAB-AE87-038F-2EFA5A3BF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1" y="2974496"/>
            <a:ext cx="2376611" cy="180468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F292C2E-E798-9942-8303-EF3E3B78C78F}"/>
              </a:ext>
            </a:extLst>
          </p:cNvPr>
          <p:cNvSpPr/>
          <p:nvPr/>
        </p:nvSpPr>
        <p:spPr>
          <a:xfrm>
            <a:off x="2128021" y="3409180"/>
            <a:ext cx="522663" cy="9392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3151FF7-A240-EF46-9819-83B82F5C1F31}"/>
              </a:ext>
            </a:extLst>
          </p:cNvPr>
          <p:cNvSpPr/>
          <p:nvPr/>
        </p:nvSpPr>
        <p:spPr>
          <a:xfrm>
            <a:off x="7028394" y="3409180"/>
            <a:ext cx="531627" cy="93920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6CDFB-26EF-0473-3283-E46DF82A5FA6}"/>
              </a:ext>
            </a:extLst>
          </p:cNvPr>
          <p:cNvSpPr/>
          <p:nvPr/>
        </p:nvSpPr>
        <p:spPr>
          <a:xfrm>
            <a:off x="2645193" y="1472003"/>
            <a:ext cx="4379069" cy="2364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D8B90-CCCE-7FF6-C779-53A35E5B5081}"/>
              </a:ext>
            </a:extLst>
          </p:cNvPr>
          <p:cNvSpPr/>
          <p:nvPr/>
        </p:nvSpPr>
        <p:spPr>
          <a:xfrm>
            <a:off x="2645192" y="3918423"/>
            <a:ext cx="4379069" cy="2384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485618-8FA6-7C4E-C838-DF3920E1C3A4}"/>
              </a:ext>
            </a:extLst>
          </p:cNvPr>
          <p:cNvSpPr/>
          <p:nvPr/>
        </p:nvSpPr>
        <p:spPr>
          <a:xfrm>
            <a:off x="7555591" y="3918423"/>
            <a:ext cx="4206973" cy="2384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F0B806-7A22-FD66-B3BC-44173D74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862" y="4234731"/>
            <a:ext cx="1445657" cy="16421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F3196-3B10-BD85-0FF5-B7B4A2349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577" y="4235942"/>
            <a:ext cx="1445151" cy="1645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6D3CF2-AA1E-0F06-9638-415BE85B0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422" y="1743635"/>
            <a:ext cx="1758194" cy="16369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E9A1B-9D5E-79C8-335E-C8272AE2E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421" y="4164224"/>
            <a:ext cx="1767158" cy="1645921"/>
          </a:xfrm>
          <a:prstGeom prst="rect">
            <a:avLst/>
          </a:prstGeom>
        </p:spPr>
      </p:pic>
      <p:pic>
        <p:nvPicPr>
          <p:cNvPr id="21" name="Picture 20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82B8C7FD-0994-697E-6310-5A4F84EF5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182" y="1734670"/>
            <a:ext cx="2147683" cy="1636956"/>
          </a:xfrm>
          <a:prstGeom prst="rect">
            <a:avLst/>
          </a:prstGeom>
        </p:spPr>
      </p:pic>
      <p:pic>
        <p:nvPicPr>
          <p:cNvPr id="22" name="Picture 21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38391C34-A118-1E14-25CB-F17B32A25B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181" y="4164223"/>
            <a:ext cx="2147684" cy="16459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4D57E1-F93C-0627-048A-DA2314C17504}"/>
              </a:ext>
            </a:extLst>
          </p:cNvPr>
          <p:cNvSpPr txBox="1"/>
          <p:nvPr/>
        </p:nvSpPr>
        <p:spPr>
          <a:xfrm rot="16200000">
            <a:off x="6915150" y="4800500"/>
            <a:ext cx="20510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2"/>
                </a:solidFill>
                <a:cs typeface="Calibri"/>
              </a:rPr>
              <a:t>Knee Flexion Moment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6AF6D-BD31-7A2B-17CA-971D7167DF73}"/>
              </a:ext>
            </a:extLst>
          </p:cNvPr>
          <p:cNvSpPr txBox="1"/>
          <p:nvPr/>
        </p:nvSpPr>
        <p:spPr>
          <a:xfrm>
            <a:off x="8312149" y="3923296"/>
            <a:ext cx="14478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cs typeface="Calibri"/>
              </a:rPr>
              <a:t>KFM</a:t>
            </a:r>
            <a:endParaRPr lang="en-US" baseline="-25000">
              <a:solidFill>
                <a:schemeClr val="tx2"/>
              </a:solidFill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089D66-1E78-A72D-E559-D14BAA09B81F}"/>
              </a:ext>
            </a:extLst>
          </p:cNvPr>
          <p:cNvSpPr txBox="1"/>
          <p:nvPr/>
        </p:nvSpPr>
        <p:spPr>
          <a:xfrm>
            <a:off x="10147298" y="3923295"/>
            <a:ext cx="14478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cs typeface="Calibri"/>
              </a:rPr>
              <a:t>KEM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4C1FCD-4A0A-DC2B-45EE-2C77341BAD44}"/>
              </a:ext>
            </a:extLst>
          </p:cNvPr>
          <p:cNvSpPr txBox="1"/>
          <p:nvPr/>
        </p:nvSpPr>
        <p:spPr>
          <a:xfrm>
            <a:off x="3124199" y="1479549"/>
            <a:ext cx="14478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chemeClr val="tx2"/>
                </a:solidFill>
                <a:cs typeface="Calibri"/>
              </a:rPr>
              <a:t>KFA</a:t>
            </a:r>
            <a:r>
              <a:rPr lang="en-US" baseline="-25000" err="1">
                <a:solidFill>
                  <a:schemeClr val="tx2"/>
                </a:solidFill>
                <a:cs typeface="Calibri"/>
              </a:rPr>
              <a:t>range</a:t>
            </a:r>
            <a:endParaRPr lang="en-US" baseline="-25000" err="1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920A1F-373A-5618-7F17-194541A6662E}"/>
              </a:ext>
            </a:extLst>
          </p:cNvPr>
          <p:cNvSpPr txBox="1"/>
          <p:nvPr/>
        </p:nvSpPr>
        <p:spPr>
          <a:xfrm>
            <a:off x="3086098" y="3942345"/>
            <a:ext cx="14478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chemeClr val="tx2"/>
                </a:solidFill>
                <a:cs typeface="Calibri"/>
              </a:rPr>
              <a:t>KFM</a:t>
            </a:r>
            <a:r>
              <a:rPr lang="en-US" baseline="-25000" err="1">
                <a:solidFill>
                  <a:schemeClr val="tx2"/>
                </a:solidFill>
                <a:cs typeface="Calibri"/>
              </a:rPr>
              <a:t>range</a:t>
            </a:r>
            <a:endParaRPr lang="en-US" baseline="-25000">
              <a:solidFill>
                <a:schemeClr val="tx2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153047-9C56-E8C5-4179-6B29096D2814}"/>
              </a:ext>
            </a:extLst>
          </p:cNvPr>
          <p:cNvSpPr txBox="1"/>
          <p:nvPr/>
        </p:nvSpPr>
        <p:spPr>
          <a:xfrm>
            <a:off x="2645315" y="3379029"/>
            <a:ext cx="2037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cs typeface="Calibri"/>
              </a:rPr>
              <a:t>Estimated Side Difference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cs typeface="Calibri"/>
              </a:rPr>
              <a:t>-2.75°, p &lt; 0.</a:t>
            </a:r>
            <a:r>
              <a:rPr lang="en-US" sz="1200">
                <a:solidFill>
                  <a:schemeClr val="tx2"/>
                </a:solidFill>
                <a:cs typeface="Calibri"/>
              </a:rPr>
              <a:t>%BW×Ht</a:t>
            </a:r>
            <a:r>
              <a:rPr lang="en-US" sz="1200" b="1">
                <a:solidFill>
                  <a:schemeClr val="tx2"/>
                </a:solidFill>
                <a:cs typeface="Calibri"/>
              </a:rPr>
              <a:t>001</a:t>
            </a:r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8451AD-5EEC-9FED-669E-52B50587CC69}"/>
              </a:ext>
            </a:extLst>
          </p:cNvPr>
          <p:cNvSpPr txBox="1"/>
          <p:nvPr/>
        </p:nvSpPr>
        <p:spPr>
          <a:xfrm>
            <a:off x="2646487" y="5843020"/>
            <a:ext cx="20378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cs typeface="Calibri"/>
              </a:rPr>
              <a:t>Estimated Side Difference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cs typeface="Calibri"/>
              </a:rPr>
              <a:t>-0.76 %</a:t>
            </a:r>
            <a:r>
              <a:rPr lang="en-US" sz="1200" b="1" err="1">
                <a:solidFill>
                  <a:schemeClr val="tx2"/>
                </a:solidFill>
                <a:cs typeface="Calibri"/>
              </a:rPr>
              <a:t>BW×Ht</a:t>
            </a:r>
            <a:r>
              <a:rPr lang="en-US" sz="1200" b="1">
                <a:solidFill>
                  <a:schemeClr val="tx2"/>
                </a:solidFill>
                <a:cs typeface="Calibri"/>
              </a:rPr>
              <a:t>, p &lt; 0.001</a:t>
            </a:r>
            <a:endParaRPr lang="en-US" sz="1200" b="1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5263B-BC7B-CB7E-4D47-B1932A9A013C}"/>
              </a:ext>
            </a:extLst>
          </p:cNvPr>
          <p:cNvGrpSpPr/>
          <p:nvPr/>
        </p:nvGrpSpPr>
        <p:grpSpPr>
          <a:xfrm>
            <a:off x="7555592" y="1461977"/>
            <a:ext cx="4336473" cy="2428848"/>
            <a:chOff x="7555592" y="1461977"/>
            <a:chExt cx="4336473" cy="2428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2FB17-411C-E513-7025-B3D41A958DF8}"/>
                </a:ext>
              </a:extLst>
            </p:cNvPr>
            <p:cNvSpPr/>
            <p:nvPr/>
          </p:nvSpPr>
          <p:spPr>
            <a:xfrm>
              <a:off x="7555592" y="1461977"/>
              <a:ext cx="4206973" cy="2384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7BEC72-DFA3-EAC2-7F77-AEE933DA8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1039" y="1795408"/>
              <a:ext cx="1448476" cy="16490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D9D833-EC7F-349B-4AA0-92E0CAAC6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11826" y="1795409"/>
              <a:ext cx="1457039" cy="164900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CBE125-95D4-F5E3-90F5-FEF8E31BB388}"/>
                </a:ext>
              </a:extLst>
            </p:cNvPr>
            <p:cNvSpPr txBox="1"/>
            <p:nvPr/>
          </p:nvSpPr>
          <p:spPr>
            <a:xfrm rot="16200000">
              <a:off x="6877050" y="2356753"/>
              <a:ext cx="2051050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cs typeface="Calibri"/>
                </a:rPr>
                <a:t>Knee Flexion Angle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483406-DD86-23E0-1CE7-00FF1F3B68D8}"/>
                </a:ext>
              </a:extLst>
            </p:cNvPr>
            <p:cNvSpPr txBox="1"/>
            <p:nvPr/>
          </p:nvSpPr>
          <p:spPr>
            <a:xfrm>
              <a:off x="8274050" y="1479550"/>
              <a:ext cx="1447800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cs typeface="Calibri"/>
                </a:rPr>
                <a:t>KFA</a:t>
              </a:r>
              <a:r>
                <a:rPr lang="en-US" baseline="-25000">
                  <a:solidFill>
                    <a:schemeClr val="tx2"/>
                  </a:solidFill>
                  <a:cs typeface="Calibri"/>
                </a:rPr>
                <a:t>max</a:t>
              </a:r>
              <a:endParaRPr lang="en-US" baseline="-25000">
                <a:solidFill>
                  <a:schemeClr val="tx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302110-0FB5-607E-6E0C-56B74C218D2C}"/>
                </a:ext>
              </a:extLst>
            </p:cNvPr>
            <p:cNvSpPr txBox="1"/>
            <p:nvPr/>
          </p:nvSpPr>
          <p:spPr>
            <a:xfrm>
              <a:off x="10109199" y="1479549"/>
              <a:ext cx="1447800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err="1">
                  <a:solidFill>
                    <a:schemeClr val="tx2"/>
                  </a:solidFill>
                  <a:cs typeface="Calibri"/>
                </a:rPr>
                <a:t>KFA</a:t>
              </a:r>
              <a:r>
                <a:rPr lang="en-US" baseline="-25000" err="1">
                  <a:solidFill>
                    <a:schemeClr val="tx2"/>
                  </a:solidFill>
                  <a:cs typeface="Calibri"/>
                </a:rPr>
                <a:t>min</a:t>
              </a:r>
              <a:endParaRPr lang="en-US" baseline="-25000" err="1">
                <a:solidFill>
                  <a:schemeClr val="tx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BAEE6D-D50C-0664-7C7F-AB243932BB97}"/>
                </a:ext>
              </a:extLst>
            </p:cNvPr>
            <p:cNvSpPr txBox="1"/>
            <p:nvPr/>
          </p:nvSpPr>
          <p:spPr>
            <a:xfrm>
              <a:off x="7979315" y="3419134"/>
              <a:ext cx="203782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cs typeface="Calibri"/>
                </a:rPr>
                <a:t>Estimated Side Difference</a:t>
              </a:r>
              <a:endParaRPr lang="en-US">
                <a:solidFill>
                  <a:schemeClr val="tx2"/>
                </a:solidFill>
              </a:endParaRPr>
            </a:p>
            <a:p>
              <a:pPr algn="ctr"/>
              <a:r>
                <a:rPr lang="en-US" sz="1200" b="1">
                  <a:solidFill>
                    <a:schemeClr val="tx2"/>
                  </a:solidFill>
                  <a:cs typeface="Calibri"/>
                </a:rPr>
                <a:t>-0.73°, p = 0.167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82679F-DA36-52A1-9ADC-A5740E4CD5EE}"/>
                </a:ext>
              </a:extLst>
            </p:cNvPr>
            <p:cNvSpPr txBox="1"/>
            <p:nvPr/>
          </p:nvSpPr>
          <p:spPr>
            <a:xfrm>
              <a:off x="9854236" y="3429160"/>
              <a:ext cx="203782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cs typeface="Calibri"/>
                </a:rPr>
                <a:t>Estimated Side Difference</a:t>
              </a:r>
              <a:endParaRPr lang="en-US">
                <a:solidFill>
                  <a:schemeClr val="tx2"/>
                </a:solidFill>
              </a:endParaRPr>
            </a:p>
            <a:p>
              <a:pPr algn="ctr"/>
              <a:r>
                <a:rPr lang="en-US" sz="1200" b="1">
                  <a:solidFill>
                    <a:schemeClr val="tx2"/>
                  </a:solidFill>
                  <a:cs typeface="Calibri"/>
                </a:rPr>
                <a:t>2.02°, p = 0.013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6151E5A-8048-09D3-07EB-DEDF45FD3895}"/>
              </a:ext>
            </a:extLst>
          </p:cNvPr>
          <p:cNvSpPr txBox="1"/>
          <p:nvPr/>
        </p:nvSpPr>
        <p:spPr>
          <a:xfrm>
            <a:off x="7979314" y="5845502"/>
            <a:ext cx="2037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cs typeface="Calibri"/>
              </a:rPr>
              <a:t>Estimated Side Difference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cs typeface="Calibri"/>
              </a:rPr>
              <a:t>-0.34 %</a:t>
            </a:r>
            <a:r>
              <a:rPr lang="en-US" sz="1200" b="1" err="1">
                <a:solidFill>
                  <a:schemeClr val="tx2"/>
                </a:solidFill>
                <a:cs typeface="Calibri"/>
              </a:rPr>
              <a:t>BW×Ht</a:t>
            </a:r>
            <a:r>
              <a:rPr lang="en-US" sz="1200" b="1">
                <a:solidFill>
                  <a:schemeClr val="tx2"/>
                </a:solidFill>
                <a:cs typeface="Calibri"/>
              </a:rPr>
              <a:t>, p = 0.020</a:t>
            </a:r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E15762-233B-A517-CD63-D9360B70239A}"/>
              </a:ext>
            </a:extLst>
          </p:cNvPr>
          <p:cNvSpPr txBox="1"/>
          <p:nvPr/>
        </p:nvSpPr>
        <p:spPr>
          <a:xfrm>
            <a:off x="9824156" y="5875581"/>
            <a:ext cx="2037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cs typeface="Calibri"/>
              </a:rPr>
              <a:t>Estimated Side Difference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cs typeface="Calibri"/>
              </a:rPr>
              <a:t>0.43 %</a:t>
            </a:r>
            <a:r>
              <a:rPr lang="en-US" sz="1200" b="1" err="1">
                <a:solidFill>
                  <a:schemeClr val="tx2"/>
                </a:solidFill>
                <a:cs typeface="Calibri"/>
              </a:rPr>
              <a:t>BW×Ht</a:t>
            </a:r>
            <a:r>
              <a:rPr lang="en-US" sz="1200" b="1">
                <a:solidFill>
                  <a:schemeClr val="tx2"/>
                </a:solidFill>
                <a:cs typeface="Calibri"/>
              </a:rPr>
              <a:t>, p = 0.006</a:t>
            </a:r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290953-7742-FA3D-0C78-9B584A383753}"/>
              </a:ext>
            </a:extLst>
          </p:cNvPr>
          <p:cNvSpPr txBox="1"/>
          <p:nvPr/>
        </p:nvSpPr>
        <p:spPr>
          <a:xfrm>
            <a:off x="5055268" y="3621506"/>
            <a:ext cx="15600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2E2C28"/>
                </a:solidFill>
              </a:rPr>
              <a:t>R = 0.823, p &lt; 0.001</a:t>
            </a:r>
          </a:p>
          <a:p>
            <a:r>
              <a:rPr lang="en-US" sz="1200" dirty="0">
                <a:solidFill>
                  <a:srgbClr val="2E2C28"/>
                </a:solidFill>
                <a:cs typeface="Calibri"/>
              </a:rPr>
              <a:t>R = 0.681, p &lt; 0.001</a:t>
            </a:r>
          </a:p>
        </p:txBody>
      </p:sp>
    </p:spTree>
    <p:extLst>
      <p:ext uri="{BB962C8B-B14F-4D97-AF65-F5344CB8AC3E}">
        <p14:creationId xmlns:p14="http://schemas.microsoft.com/office/powerpoint/2010/main" val="61941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DJS and Knee Moment &amp; Angle Range</a:t>
            </a:r>
            <a:endParaRPr lang="en-US" sz="36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553EC54-D08E-58F2-1F78-34E0A0105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2" r="6751"/>
          <a:stretch/>
        </p:blipFill>
        <p:spPr>
          <a:xfrm>
            <a:off x="6164580" y="1463041"/>
            <a:ext cx="5871148" cy="44797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5DA95A-28B3-7DF7-F000-5DCFCF1FF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3" r="7442"/>
          <a:stretch/>
        </p:blipFill>
        <p:spPr>
          <a:xfrm>
            <a:off x="270572" y="1452451"/>
            <a:ext cx="5833881" cy="447979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C0B949B-86AD-14F9-C89B-6316217197BD}"/>
              </a:ext>
            </a:extLst>
          </p:cNvPr>
          <p:cNvSpPr txBox="1"/>
          <p:nvPr/>
        </p:nvSpPr>
        <p:spPr>
          <a:xfrm>
            <a:off x="6333893" y="6835698"/>
            <a:ext cx="381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out red = </a:t>
            </a:r>
            <a:r>
              <a:rPr lang="en-US" dirty="0" err="1"/>
              <a:t>aclr</a:t>
            </a:r>
            <a:r>
              <a:rPr lang="en-US" dirty="0"/>
              <a:t>, dashed line = con.</a:t>
            </a:r>
          </a:p>
        </p:txBody>
      </p:sp>
    </p:spTree>
    <p:extLst>
      <p:ext uri="{BB962C8B-B14F-4D97-AF65-F5344CB8AC3E}">
        <p14:creationId xmlns:p14="http://schemas.microsoft.com/office/powerpoint/2010/main" val="159699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DJS and Knee Angle Range</a:t>
            </a:r>
            <a:endParaRPr lang="en-US" sz="36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9AC93F4-8740-B023-7B28-0C05A5B91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804" b="25969"/>
          <a:stretch/>
        </p:blipFill>
        <p:spPr bwMode="auto">
          <a:xfrm>
            <a:off x="830531" y="1463041"/>
            <a:ext cx="5433191" cy="39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743F0-FDC3-D7CF-808B-2ECC7BF00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51" y="1788010"/>
            <a:ext cx="5953945" cy="3852101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07FA9BC-9722-9046-C2AD-8955DEDB625C}"/>
              </a:ext>
            </a:extLst>
          </p:cNvPr>
          <p:cNvSpPr/>
          <p:nvPr/>
        </p:nvSpPr>
        <p:spPr>
          <a:xfrm>
            <a:off x="6450496" y="1376972"/>
            <a:ext cx="5124214" cy="11862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Smaller Range of Motion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Extension Loss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F4144E-FF3F-D9FB-FDD7-F5F50A94805F}"/>
              </a:ext>
            </a:extLst>
          </p:cNvPr>
          <p:cNvCxnSpPr>
            <a:cxnSpLocks/>
          </p:cNvCxnSpPr>
          <p:nvPr/>
        </p:nvCxnSpPr>
        <p:spPr>
          <a:xfrm>
            <a:off x="2289490" y="3982732"/>
            <a:ext cx="2180671" cy="15939"/>
          </a:xfrm>
          <a:prstGeom prst="line">
            <a:avLst/>
          </a:prstGeom>
          <a:ln w="349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EF33B7-947C-9D92-E236-0BE13C4956F7}"/>
              </a:ext>
            </a:extLst>
          </p:cNvPr>
          <p:cNvCxnSpPr>
            <a:cxnSpLocks/>
          </p:cNvCxnSpPr>
          <p:nvPr/>
        </p:nvCxnSpPr>
        <p:spPr>
          <a:xfrm>
            <a:off x="3301042" y="4656761"/>
            <a:ext cx="1169119" cy="0"/>
          </a:xfrm>
          <a:prstGeom prst="line">
            <a:avLst/>
          </a:prstGeom>
          <a:ln w="349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B40A070-D1EB-3C36-327F-15AB3E2B5B93}"/>
              </a:ext>
            </a:extLst>
          </p:cNvPr>
          <p:cNvGrpSpPr/>
          <p:nvPr/>
        </p:nvGrpSpPr>
        <p:grpSpPr>
          <a:xfrm>
            <a:off x="3498160" y="7517203"/>
            <a:ext cx="3627343" cy="3382035"/>
            <a:chOff x="6862376" y="3436249"/>
            <a:chExt cx="2393428" cy="227269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39F7DDB-9923-4556-3198-61B757D5B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6101" y="3436249"/>
              <a:ext cx="1701234" cy="217384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F045184-FE28-4069-DA9D-D9D641BA1E31}"/>
                </a:ext>
              </a:extLst>
            </p:cNvPr>
            <p:cNvSpPr txBox="1"/>
            <p:nvPr/>
          </p:nvSpPr>
          <p:spPr>
            <a:xfrm>
              <a:off x="6862376" y="5460757"/>
              <a:ext cx="2393428" cy="2481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cs typeface="Calibri"/>
                </a:rPr>
                <a:t>p = 0.167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B1E26DD-50D2-CE16-7F74-6841BA5251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35"/>
          <a:stretch/>
        </p:blipFill>
        <p:spPr>
          <a:xfrm>
            <a:off x="6649621" y="7517204"/>
            <a:ext cx="2306273" cy="317018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DB02EF1-7F53-8694-0C3A-1C2F7F533442}"/>
              </a:ext>
            </a:extLst>
          </p:cNvPr>
          <p:cNvSpPr txBox="1"/>
          <p:nvPr/>
        </p:nvSpPr>
        <p:spPr>
          <a:xfrm>
            <a:off x="5956735" y="10524801"/>
            <a:ext cx="36920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cs typeface="Calibri"/>
              </a:rPr>
              <a:t>p = 0.013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2ACDEE-DE04-7958-3452-2B5C15260EB8}"/>
              </a:ext>
            </a:extLst>
          </p:cNvPr>
          <p:cNvCxnSpPr/>
          <p:nvPr/>
        </p:nvCxnSpPr>
        <p:spPr>
          <a:xfrm>
            <a:off x="4283966" y="4035007"/>
            <a:ext cx="0" cy="593434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7BC4ACF-E723-AFEF-9127-E35AD504B228}"/>
              </a:ext>
            </a:extLst>
          </p:cNvPr>
          <p:cNvSpPr txBox="1"/>
          <p:nvPr/>
        </p:nvSpPr>
        <p:spPr>
          <a:xfrm>
            <a:off x="7645743" y="2794359"/>
            <a:ext cx="1700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  <a:cs typeface="Calibri"/>
              </a:rPr>
              <a:t>KFA</a:t>
            </a:r>
            <a:r>
              <a:rPr lang="en-US" sz="2400" baseline="-25000" dirty="0" err="1">
                <a:solidFill>
                  <a:schemeClr val="tx2"/>
                </a:solidFill>
                <a:cs typeface="Calibri"/>
              </a:rPr>
              <a:t>range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9665FC7-362C-65E1-EED2-8422658288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52" t="7063" r="4892" b="6350"/>
          <a:stretch/>
        </p:blipFill>
        <p:spPr>
          <a:xfrm>
            <a:off x="6937381" y="3322154"/>
            <a:ext cx="2779776" cy="266921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3A4C47C-82BD-E6FB-8490-4DD38449984B}"/>
              </a:ext>
            </a:extLst>
          </p:cNvPr>
          <p:cNvSpPr txBox="1"/>
          <p:nvPr/>
        </p:nvSpPr>
        <p:spPr>
          <a:xfrm>
            <a:off x="9727451" y="4147058"/>
            <a:ext cx="2037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p &lt; 0.001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DJS and Knee Angle Range Discussion</a:t>
            </a:r>
            <a:endParaRPr lang="en-US" sz="36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9AC93F4-8740-B023-7B28-0C05A5B91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804" b="25969"/>
          <a:stretch/>
        </p:blipFill>
        <p:spPr bwMode="auto">
          <a:xfrm>
            <a:off x="830531" y="1463041"/>
            <a:ext cx="5433191" cy="39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743F0-FDC3-D7CF-808B-2ECC7BF00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51" y="1788010"/>
            <a:ext cx="5953945" cy="385210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F4144E-FF3F-D9FB-FDD7-F5F50A94805F}"/>
              </a:ext>
            </a:extLst>
          </p:cNvPr>
          <p:cNvCxnSpPr>
            <a:cxnSpLocks/>
          </p:cNvCxnSpPr>
          <p:nvPr/>
        </p:nvCxnSpPr>
        <p:spPr>
          <a:xfrm>
            <a:off x="2289490" y="3982732"/>
            <a:ext cx="2180671" cy="15939"/>
          </a:xfrm>
          <a:prstGeom prst="line">
            <a:avLst/>
          </a:prstGeom>
          <a:ln w="349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EF33B7-947C-9D92-E236-0BE13C4956F7}"/>
              </a:ext>
            </a:extLst>
          </p:cNvPr>
          <p:cNvCxnSpPr>
            <a:cxnSpLocks/>
          </p:cNvCxnSpPr>
          <p:nvPr/>
        </p:nvCxnSpPr>
        <p:spPr>
          <a:xfrm>
            <a:off x="3301042" y="4656761"/>
            <a:ext cx="1169119" cy="0"/>
          </a:xfrm>
          <a:prstGeom prst="line">
            <a:avLst/>
          </a:prstGeom>
          <a:ln w="349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A685B1-CB1E-AA42-B1F3-66B65B878305}"/>
              </a:ext>
            </a:extLst>
          </p:cNvPr>
          <p:cNvCxnSpPr/>
          <p:nvPr/>
        </p:nvCxnSpPr>
        <p:spPr>
          <a:xfrm>
            <a:off x="4283966" y="4035007"/>
            <a:ext cx="0" cy="593434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8D399E-F106-F28B-5DA9-17B41BD4261F}"/>
              </a:ext>
            </a:extLst>
          </p:cNvPr>
          <p:cNvSpPr txBox="1"/>
          <p:nvPr/>
        </p:nvSpPr>
        <p:spPr>
          <a:xfrm>
            <a:off x="6157094" y="1700100"/>
            <a:ext cx="712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Loss of extension may reflect: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Reduced quadricep strength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B95C2-D1C7-113A-BF02-EBDFA4808E63}"/>
              </a:ext>
            </a:extLst>
          </p:cNvPr>
          <p:cNvSpPr txBox="1"/>
          <p:nvPr/>
        </p:nvSpPr>
        <p:spPr>
          <a:xfrm>
            <a:off x="7645743" y="2794359"/>
            <a:ext cx="1700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  <a:cs typeface="Calibri"/>
              </a:rPr>
              <a:t>KFA</a:t>
            </a:r>
            <a:r>
              <a:rPr lang="en-US" sz="2400" baseline="-25000" dirty="0" err="1">
                <a:solidFill>
                  <a:schemeClr val="tx2"/>
                </a:solidFill>
                <a:cs typeface="Calibri"/>
              </a:rPr>
              <a:t>range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CB9318-C75A-6849-C99E-0E0569703B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2" t="7063" r="4892" b="6350"/>
          <a:stretch/>
        </p:blipFill>
        <p:spPr>
          <a:xfrm>
            <a:off x="6937381" y="3322154"/>
            <a:ext cx="2779776" cy="26692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580922-10A5-B483-32A4-F58BF3702A1E}"/>
              </a:ext>
            </a:extLst>
          </p:cNvPr>
          <p:cNvSpPr txBox="1"/>
          <p:nvPr/>
        </p:nvSpPr>
        <p:spPr>
          <a:xfrm>
            <a:off x="9727451" y="4147058"/>
            <a:ext cx="2037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p &lt; 0.001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2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DJS and Knee Moment Range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2D289-A40F-75A9-6BAC-09E127B0E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7" y="1463041"/>
            <a:ext cx="6547928" cy="420664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C1FEBD1-D124-4CD4-F635-4026D67459F1}"/>
              </a:ext>
            </a:extLst>
          </p:cNvPr>
          <p:cNvSpPr/>
          <p:nvPr/>
        </p:nvSpPr>
        <p:spPr>
          <a:xfrm>
            <a:off x="4471501" y="4197096"/>
            <a:ext cx="447971" cy="345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F8D2E7-FAE8-0112-1ECD-BDDD3D4613E9}"/>
              </a:ext>
            </a:extLst>
          </p:cNvPr>
          <p:cNvSpPr/>
          <p:nvPr/>
        </p:nvSpPr>
        <p:spPr>
          <a:xfrm>
            <a:off x="2179354" y="2527921"/>
            <a:ext cx="447971" cy="345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29FD1-B019-192F-CAA3-5D077379404A}"/>
              </a:ext>
            </a:extLst>
          </p:cNvPr>
          <p:cNvCxnSpPr>
            <a:cxnSpLocks/>
          </p:cNvCxnSpPr>
          <p:nvPr/>
        </p:nvCxnSpPr>
        <p:spPr>
          <a:xfrm>
            <a:off x="2407534" y="2258071"/>
            <a:ext cx="2176041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0E8989-F0D2-D0C7-2216-716C3F117E2C}"/>
              </a:ext>
            </a:extLst>
          </p:cNvPr>
          <p:cNvCxnSpPr>
            <a:cxnSpLocks/>
          </p:cNvCxnSpPr>
          <p:nvPr/>
        </p:nvCxnSpPr>
        <p:spPr>
          <a:xfrm>
            <a:off x="2615527" y="4830545"/>
            <a:ext cx="2292147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20C626-1550-5253-E18A-C3E85B4AB57C}"/>
              </a:ext>
            </a:extLst>
          </p:cNvPr>
          <p:cNvCxnSpPr>
            <a:cxnSpLocks/>
          </p:cNvCxnSpPr>
          <p:nvPr/>
        </p:nvCxnSpPr>
        <p:spPr>
          <a:xfrm>
            <a:off x="3566049" y="2319519"/>
            <a:ext cx="0" cy="2471011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8293F94-DE21-3A2B-6879-44F9FC46A407}"/>
              </a:ext>
            </a:extLst>
          </p:cNvPr>
          <p:cNvSpPr/>
          <p:nvPr/>
        </p:nvSpPr>
        <p:spPr>
          <a:xfrm>
            <a:off x="6721932" y="1330643"/>
            <a:ext cx="5190102" cy="6334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/>
            <a:r>
              <a:rPr lang="en-US" sz="2800" dirty="0"/>
              <a:t>External Flexion Moment</a:t>
            </a: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C3CCE182-7D33-7C73-7AFE-F6790E60A04E}"/>
              </a:ext>
            </a:extLst>
          </p:cNvPr>
          <p:cNvSpPr/>
          <p:nvPr/>
        </p:nvSpPr>
        <p:spPr>
          <a:xfrm>
            <a:off x="6918699" y="1450132"/>
            <a:ext cx="433674" cy="4496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A475AB0-023A-928C-67E6-AE4C1D567CAA}"/>
              </a:ext>
            </a:extLst>
          </p:cNvPr>
          <p:cNvSpPr/>
          <p:nvPr/>
        </p:nvSpPr>
        <p:spPr>
          <a:xfrm>
            <a:off x="6721932" y="2200315"/>
            <a:ext cx="5190102" cy="6334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Ins="365760" rtlCol="0" anchor="ctr"/>
          <a:lstStyle/>
          <a:p>
            <a:pPr algn="r"/>
            <a:r>
              <a:rPr lang="en-US" sz="2800" dirty="0"/>
              <a:t>External Extension Moment</a:t>
            </a:r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6D4555AE-B63B-89E7-8CC8-D8F94DE45879}"/>
              </a:ext>
            </a:extLst>
          </p:cNvPr>
          <p:cNvSpPr/>
          <p:nvPr/>
        </p:nvSpPr>
        <p:spPr>
          <a:xfrm>
            <a:off x="6958095" y="2287780"/>
            <a:ext cx="433674" cy="4496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65DDAA2-E793-625A-3A69-67DC45B1B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07"/>
          <a:stretch/>
        </p:blipFill>
        <p:spPr>
          <a:xfrm>
            <a:off x="6721932" y="3429000"/>
            <a:ext cx="3183335" cy="280167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561263C-9B37-E49C-066E-56899566977E}"/>
              </a:ext>
            </a:extLst>
          </p:cNvPr>
          <p:cNvSpPr txBox="1"/>
          <p:nvPr/>
        </p:nvSpPr>
        <p:spPr>
          <a:xfrm>
            <a:off x="7622919" y="3119968"/>
            <a:ext cx="14478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  <a:cs typeface="Calibri"/>
              </a:rPr>
              <a:t>KFM</a:t>
            </a:r>
            <a:r>
              <a:rPr lang="en-US" sz="2400" baseline="-25000" dirty="0" err="1">
                <a:solidFill>
                  <a:schemeClr val="tx2"/>
                </a:solidFill>
                <a:cs typeface="Calibri"/>
              </a:rPr>
              <a:t>range</a:t>
            </a:r>
            <a:endParaRPr lang="en-US" sz="2400" baseline="-25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5B97C-089A-6A4D-4B8F-42C5721ABF6F}"/>
              </a:ext>
            </a:extLst>
          </p:cNvPr>
          <p:cNvSpPr txBox="1"/>
          <p:nvPr/>
        </p:nvSpPr>
        <p:spPr>
          <a:xfrm>
            <a:off x="9874206" y="4449805"/>
            <a:ext cx="20378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p &lt; 0.001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9334E7A-C7ED-E75D-DD59-D50BDEF92C54}"/>
              </a:ext>
            </a:extLst>
          </p:cNvPr>
          <p:cNvCxnSpPr/>
          <p:nvPr/>
        </p:nvCxnSpPr>
        <p:spPr>
          <a:xfrm>
            <a:off x="1227551" y="4008329"/>
            <a:ext cx="513567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A0E124-C8EA-61F6-C4EB-F900F580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Anterior Cruciate Ligament Reconstruction (ACLR)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253E-DDAE-B66B-5308-24DB55318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1" y="1463041"/>
            <a:ext cx="5733288" cy="4575658"/>
          </a:xfrm>
        </p:spPr>
        <p:txBody>
          <a:bodyPr>
            <a:normAutofit/>
          </a:bodyPr>
          <a:lstStyle/>
          <a:p>
            <a:r>
              <a:rPr lang="en-US" dirty="0"/>
              <a:t>Joint injuries such as ACL tears greatly increase the risk of knee osteoarthritis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ACL reconstruction is performed to stabilize the knee but has </a:t>
            </a:r>
            <a:r>
              <a:rPr lang="en-US" b="1" dirty="0"/>
              <a:t>not</a:t>
            </a:r>
            <a:r>
              <a:rPr lang="en-US" dirty="0"/>
              <a:t> been shown to: </a:t>
            </a:r>
          </a:p>
          <a:p>
            <a:pPr lvl="1"/>
            <a:r>
              <a:rPr lang="en-US" dirty="0"/>
              <a:t>Reduce OA risk</a:t>
            </a:r>
          </a:p>
          <a:p>
            <a:pPr lvl="1"/>
            <a:r>
              <a:rPr lang="en-US" dirty="0"/>
              <a:t>Normalize knee mechanics </a:t>
            </a:r>
          </a:p>
          <a:p>
            <a:r>
              <a:rPr lang="en-US" dirty="0"/>
              <a:t>Altered knee mechanics have been implicated in worse outcomes and OA development after ACLR</a:t>
            </a:r>
            <a:r>
              <a:rPr lang="en-US" baseline="30000" dirty="0"/>
              <a:t>1–3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C89F6-D829-D2B2-315C-9FFDF21CE152}"/>
              </a:ext>
            </a:extLst>
          </p:cNvPr>
          <p:cNvSpPr txBox="1"/>
          <p:nvPr/>
        </p:nvSpPr>
        <p:spPr>
          <a:xfrm>
            <a:off x="6160009" y="63963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20040" rtl="0">
              <a:spcBef>
                <a:spcPts val="0"/>
              </a:spcBef>
              <a:spcAft>
                <a:spcPts val="1200"/>
              </a:spcAft>
            </a:pPr>
            <a:r>
              <a:rPr lang="en-US" sz="1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Zabala ME, et al, J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Biomech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2013. </a:t>
            </a:r>
            <a:r>
              <a:rPr lang="en-US" sz="1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Titchenal MR, et al. Am J Sports Med 2018.  </a:t>
            </a:r>
            <a:r>
              <a:rPr lang="en-US" sz="1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Erhart-Hledik JC, et al. J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Orthop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Res 2017.</a:t>
            </a:r>
            <a:endParaRPr lang="en-US" sz="1200" b="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63CAB-957C-A951-C16C-BA0C2FF0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4" y="2163388"/>
            <a:ext cx="5245161" cy="3549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3DA69-D3E6-E956-7FCB-191CA5BEF53E}"/>
              </a:ext>
            </a:extLst>
          </p:cNvPr>
          <p:cNvSpPr txBox="1"/>
          <p:nvPr/>
        </p:nvSpPr>
        <p:spPr>
          <a:xfrm>
            <a:off x="7572895" y="5761700"/>
            <a:ext cx="3048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</a:schemeClr>
                </a:solidFill>
              </a:rPr>
              <a:t>Illustration from North West Hip &amp; Knee Clinic</a:t>
            </a:r>
          </a:p>
        </p:txBody>
      </p:sp>
    </p:spTree>
    <p:extLst>
      <p:ext uri="{BB962C8B-B14F-4D97-AF65-F5344CB8AC3E}">
        <p14:creationId xmlns:p14="http://schemas.microsoft.com/office/powerpoint/2010/main" val="38124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DJS and Knee Moment Range Discussion</a:t>
            </a:r>
            <a:endParaRPr lang="en-US" sz="36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559031-105C-FA78-2BB2-80DA011E4B83}"/>
              </a:ext>
            </a:extLst>
          </p:cNvPr>
          <p:cNvGrpSpPr/>
          <p:nvPr/>
        </p:nvGrpSpPr>
        <p:grpSpPr>
          <a:xfrm>
            <a:off x="1702979" y="1309218"/>
            <a:ext cx="2327491" cy="4979321"/>
            <a:chOff x="9869298" y="2075191"/>
            <a:chExt cx="1917606" cy="41024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274657-976E-F017-2D0A-A9F4F811A6FF}"/>
                </a:ext>
              </a:extLst>
            </p:cNvPr>
            <p:cNvGrpSpPr/>
            <p:nvPr/>
          </p:nvGrpSpPr>
          <p:grpSpPr>
            <a:xfrm>
              <a:off x="9869298" y="2075191"/>
              <a:ext cx="1917606" cy="4102432"/>
              <a:chOff x="9451064" y="1628861"/>
              <a:chExt cx="1917606" cy="41024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986BA6-CC69-01E4-3DCA-B9927C3304D4}"/>
                  </a:ext>
                </a:extLst>
              </p:cNvPr>
              <p:cNvGrpSpPr/>
              <p:nvPr/>
            </p:nvGrpSpPr>
            <p:grpSpPr>
              <a:xfrm>
                <a:off x="9451064" y="2244054"/>
                <a:ext cx="1917606" cy="3487239"/>
                <a:chOff x="9177894" y="2244054"/>
                <a:chExt cx="1917606" cy="3487239"/>
              </a:xfrm>
            </p:grpSpPr>
            <p:pic>
              <p:nvPicPr>
                <p:cNvPr id="18" name="Picture 17" descr="A diagram of the muscles of the leg&#10;&#10;Description automatically generated">
                  <a:extLst>
                    <a:ext uri="{FF2B5EF4-FFF2-40B4-BE49-F238E27FC236}">
                      <a16:creationId xmlns:a16="http://schemas.microsoft.com/office/drawing/2014/main" id="{6989491C-D2D7-67CD-CF63-7D65D91E37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77894" y="2244054"/>
                  <a:ext cx="1917606" cy="2887212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6DE08FC-96B6-E104-ADDA-FF2E130A5943}"/>
                    </a:ext>
                  </a:extLst>
                </p:cNvPr>
                <p:cNvGrpSpPr/>
                <p:nvPr/>
              </p:nvGrpSpPr>
              <p:grpSpPr>
                <a:xfrm>
                  <a:off x="10150679" y="5131266"/>
                  <a:ext cx="820721" cy="600027"/>
                  <a:chOff x="10150679" y="5131266"/>
                  <a:chExt cx="820721" cy="600027"/>
                </a:xfrm>
              </p:grpSpPr>
              <p:sp>
                <p:nvSpPr>
                  <p:cNvPr id="20" name="Arrow: Up 30">
                    <a:extLst>
                      <a:ext uri="{FF2B5EF4-FFF2-40B4-BE49-F238E27FC236}">
                        <a16:creationId xmlns:a16="http://schemas.microsoft.com/office/drawing/2014/main" id="{CF8BC2DD-449E-47ED-5E66-54A28863D45A}"/>
                      </a:ext>
                    </a:extLst>
                  </p:cNvPr>
                  <p:cNvSpPr/>
                  <p:nvPr/>
                </p:nvSpPr>
                <p:spPr>
                  <a:xfrm rot="780000">
                    <a:off x="10150679" y="5131266"/>
                    <a:ext cx="188752" cy="447412"/>
                  </a:xfrm>
                  <a:prstGeom prst="upArrow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D04A5A-F6D8-51B1-C938-C25DCDEF7656}"/>
                      </a:ext>
                    </a:extLst>
                  </p:cNvPr>
                  <p:cNvSpPr txBox="1"/>
                  <p:nvPr/>
                </p:nvSpPr>
                <p:spPr>
                  <a:xfrm>
                    <a:off x="10269521" y="5361961"/>
                    <a:ext cx="701879" cy="369332"/>
                  </a:xfrm>
                  <a:prstGeom prst="rect">
                    <a:avLst/>
                  </a:prstGeom>
                  <a:no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b="1" dirty="0">
                        <a:solidFill>
                          <a:schemeClr val="tx2"/>
                        </a:solidFill>
                        <a:cs typeface="Calibri"/>
                      </a:rPr>
                      <a:t>Force</a:t>
                    </a:r>
                  </a:p>
                </p:txBody>
              </p:sp>
            </p:grp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7BE8F1-1345-234F-62E8-9FDD449FFA2A}"/>
                  </a:ext>
                </a:extLst>
              </p:cNvPr>
              <p:cNvSpPr txBox="1"/>
              <p:nvPr/>
            </p:nvSpPr>
            <p:spPr>
              <a:xfrm>
                <a:off x="9696802" y="1628861"/>
                <a:ext cx="1428925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tx2"/>
                    </a:solidFill>
                    <a:cs typeface="Calibri"/>
                  </a:rPr>
                  <a:t>Late Stance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A36D8F-A8D8-EE9E-34B2-A6FB1FB56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" flipH="1">
              <a:off x="11199405" y="3800044"/>
              <a:ext cx="558741" cy="917636"/>
            </a:xfrm>
            <a:prstGeom prst="rect">
              <a:avLst/>
            </a:prstGeom>
          </p:spPr>
        </p:pic>
        <p:pic>
          <p:nvPicPr>
            <p:cNvPr id="28" name="Picture 27" descr="A red arrow pointing towards the camera&#10;&#10;Description automatically generated">
              <a:extLst>
                <a:ext uri="{FF2B5EF4-FFF2-40B4-BE49-F238E27FC236}">
                  <a16:creationId xmlns:a16="http://schemas.microsoft.com/office/drawing/2014/main" id="{150A6102-363B-EABA-F84F-7C8B24C7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040000" flipV="1">
              <a:off x="10240605" y="3677242"/>
              <a:ext cx="558742" cy="91763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2D1BD10-49FB-ED09-8C7F-EC04A54265C7}"/>
              </a:ext>
            </a:extLst>
          </p:cNvPr>
          <p:cNvSpPr txBox="1"/>
          <p:nvPr/>
        </p:nvSpPr>
        <p:spPr>
          <a:xfrm>
            <a:off x="2151214" y="9960503"/>
            <a:ext cx="5733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Knee is more flexed so the lever arm is smaller, generating less moment force  </a:t>
            </a:r>
          </a:p>
          <a:p>
            <a:pPr marL="342900" indent="-342900">
              <a:buAutoNum type="arabicPeriod"/>
            </a:pPr>
            <a:r>
              <a:rPr lang="en-US" dirty="0"/>
              <a:t>Hamstring main muscle counteracting the ground reaction force torque, so hamstring could be weaker</a:t>
            </a:r>
            <a:br>
              <a:rPr lang="en-US" dirty="0"/>
            </a:br>
            <a:r>
              <a:rPr lang="en-US" dirty="0"/>
              <a:t>3. altered activity of the quadricep (weak -&gt; more activation, therefore a little less hamstring activation)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B3F66-E2AE-154C-0432-5DF882C7973E}"/>
              </a:ext>
            </a:extLst>
          </p:cNvPr>
          <p:cNvSpPr txBox="1"/>
          <p:nvPr/>
        </p:nvSpPr>
        <p:spPr>
          <a:xfrm>
            <a:off x="4666779" y="1698572"/>
            <a:ext cx="7120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Why Decreased KEM?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Decreased internal flexor moment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Weaker hamstrings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Increased quadricep-hamstring co-activity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CD346-0FE2-5D10-E2D2-77F497819344}"/>
              </a:ext>
            </a:extLst>
          </p:cNvPr>
          <p:cNvSpPr txBox="1"/>
          <p:nvPr/>
        </p:nvSpPr>
        <p:spPr>
          <a:xfrm>
            <a:off x="2040693" y="7587811"/>
            <a:ext cx="5733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Knee is more flexed so the lever arm is smaller, generating less moment force  </a:t>
            </a:r>
          </a:p>
          <a:p>
            <a:pPr marL="342900" indent="-342900">
              <a:buAutoNum type="arabicPeriod"/>
            </a:pPr>
            <a:r>
              <a:rPr lang="en-US" dirty="0"/>
              <a:t>Hamstring main muscle counteracting the ground reaction force torque, so hamstring could be weaker</a:t>
            </a:r>
            <a:br>
              <a:rPr lang="en-US" dirty="0"/>
            </a:br>
            <a:r>
              <a:rPr lang="en-US" dirty="0"/>
              <a:t>3. altered activity of the quadricep (weak -&gt; more activation, therefore a little less hamstring activation)</a:t>
            </a:r>
          </a:p>
        </p:txBody>
      </p:sp>
    </p:spTree>
    <p:extLst>
      <p:ext uri="{BB962C8B-B14F-4D97-AF65-F5344CB8AC3E}">
        <p14:creationId xmlns:p14="http://schemas.microsoft.com/office/powerpoint/2010/main" val="43083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DJS and Patient Reported Outcomes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63372-B346-142E-4BBD-1CE2213D8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11336866" cy="4575658"/>
          </a:xfrm>
        </p:spPr>
        <p:txBody>
          <a:bodyPr/>
          <a:lstStyle/>
          <a:p>
            <a:pPr marL="365760" lvl="1" indent="0">
              <a:spcBef>
                <a:spcPts val="900"/>
              </a:spcBef>
              <a:buNone/>
            </a:pPr>
            <a:endParaRPr lang="en-US" dirty="0"/>
          </a:p>
          <a:p>
            <a:pPr marL="365760" lvl="1" indent="0">
              <a:spcBef>
                <a:spcPts val="900"/>
              </a:spcBef>
              <a:buNone/>
            </a:pPr>
            <a:endParaRPr lang="en-US" dirty="0"/>
          </a:p>
          <a:p>
            <a:pPr marL="365760" lvl="1" indent="0">
              <a:spcBef>
                <a:spcPts val="900"/>
              </a:spcBef>
              <a:buNone/>
            </a:pPr>
            <a:endParaRPr lang="en-US" dirty="0"/>
          </a:p>
          <a:p>
            <a:pPr marL="365760" lvl="1" indent="0">
              <a:spcBef>
                <a:spcPts val="900"/>
              </a:spcBef>
              <a:buNone/>
            </a:pPr>
            <a:endParaRPr lang="en-US" dirty="0"/>
          </a:p>
          <a:p>
            <a:pPr marL="182880" lvl="1" indent="0">
              <a:spcBef>
                <a:spcPts val="900"/>
              </a:spcBef>
              <a:buNone/>
            </a:pPr>
            <a:endParaRPr lang="en-US" sz="2760" dirty="0"/>
          </a:p>
          <a:p>
            <a:pPr lvl="1"/>
            <a:endParaRPr lang="en-US" sz="276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62F7C-02C9-C774-2974-41C724CA814E}"/>
              </a:ext>
            </a:extLst>
          </p:cNvPr>
          <p:cNvSpPr txBox="1"/>
          <p:nvPr/>
        </p:nvSpPr>
        <p:spPr>
          <a:xfrm>
            <a:off x="412457" y="2120143"/>
            <a:ext cx="40576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correlation found between time or side differences 1 and 2 years post ACLR.</a:t>
            </a:r>
          </a:p>
          <a:p>
            <a:pPr marL="45720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These might relate to the high variability in PROs among the participants.</a:t>
            </a:r>
          </a:p>
        </p:txBody>
      </p:sp>
      <p:pic>
        <p:nvPicPr>
          <p:cNvPr id="11" name="Picture 10" descr="A graph with numbers and dots&#10;&#10;Description automatically generated">
            <a:extLst>
              <a:ext uri="{FF2B5EF4-FFF2-40B4-BE49-F238E27FC236}">
                <a16:creationId xmlns:a16="http://schemas.microsoft.com/office/drawing/2014/main" id="{CE230FE8-F389-D764-80E6-4A8F1528B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7"/>
          <a:stretch/>
        </p:blipFill>
        <p:spPr>
          <a:xfrm>
            <a:off x="8450072" y="2341942"/>
            <a:ext cx="3603042" cy="34571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3D063-98EF-776A-8647-FD6E706A03CA}"/>
              </a:ext>
            </a:extLst>
          </p:cNvPr>
          <p:cNvGrpSpPr/>
          <p:nvPr/>
        </p:nvGrpSpPr>
        <p:grpSpPr>
          <a:xfrm>
            <a:off x="4818930" y="1980629"/>
            <a:ext cx="3603042" cy="3818457"/>
            <a:chOff x="5082363" y="1942610"/>
            <a:chExt cx="3603042" cy="3818457"/>
          </a:xfrm>
        </p:grpSpPr>
        <p:pic>
          <p:nvPicPr>
            <p:cNvPr id="10" name="Picture 9" descr="A diagram of a symptom&#10;&#10;Description automatically generated">
              <a:extLst>
                <a:ext uri="{FF2B5EF4-FFF2-40B4-BE49-F238E27FC236}">
                  <a16:creationId xmlns:a16="http://schemas.microsoft.com/office/drawing/2014/main" id="{601A745E-1D4B-DF9D-5EFD-DC75F026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69"/>
            <a:stretch/>
          </p:blipFill>
          <p:spPr>
            <a:xfrm>
              <a:off x="5082363" y="2307771"/>
              <a:ext cx="3603042" cy="34532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7A6F90-4818-A07D-EFC5-DFF81B2992EA}"/>
                </a:ext>
              </a:extLst>
            </p:cNvPr>
            <p:cNvSpPr txBox="1"/>
            <p:nvPr/>
          </p:nvSpPr>
          <p:spPr>
            <a:xfrm>
              <a:off x="6305108" y="194261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Symptom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309648-00A9-C1DA-9952-943647886A80}"/>
              </a:ext>
            </a:extLst>
          </p:cNvPr>
          <p:cNvSpPr txBox="1"/>
          <p:nvPr/>
        </p:nvSpPr>
        <p:spPr>
          <a:xfrm>
            <a:off x="9681661" y="1980629"/>
            <a:ext cx="113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Sport/Rec</a:t>
            </a:r>
          </a:p>
        </p:txBody>
      </p:sp>
    </p:spTree>
    <p:extLst>
      <p:ext uri="{BB962C8B-B14F-4D97-AF65-F5344CB8AC3E}">
        <p14:creationId xmlns:p14="http://schemas.microsoft.com/office/powerpoint/2010/main" val="113096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7AEF-CC17-87C3-D844-AFEF2C3D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Take-Home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B2A5B-1A09-E6F2-80BA-54127ABBD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463041"/>
            <a:ext cx="11338560" cy="4575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Aberrant quadricep and hamstring activation not fully restored in a majority of patients. </a:t>
            </a:r>
            <a:r>
              <a:rPr lang="en-US" sz="2800" dirty="0"/>
              <a:t>Interventions can potentially address this issue.</a:t>
            </a:r>
          </a:p>
          <a:p>
            <a:r>
              <a:rPr lang="en-US" sz="2800" dirty="0">
                <a:solidFill>
                  <a:srgbClr val="000000"/>
                </a:solidFill>
                <a:cs typeface="Arial"/>
              </a:rPr>
              <a:t>DJS is higher, on average, in ACLR than CL at 1 year and 2 years. DJS is not different from 1 year to 2 years post-ACLR.</a:t>
            </a:r>
          </a:p>
          <a:p>
            <a:r>
              <a:rPr lang="en-US" sz="2800" dirty="0">
                <a:cs typeface="Arial"/>
              </a:rPr>
              <a:t>No relation between DJS and PROs found.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5F2BF-344C-100C-AECD-0D8ECEA99998}"/>
              </a:ext>
            </a:extLst>
          </p:cNvPr>
          <p:cNvSpPr/>
          <p:nvPr/>
        </p:nvSpPr>
        <p:spPr>
          <a:xfrm>
            <a:off x="426720" y="4015742"/>
            <a:ext cx="11258550" cy="17616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457200"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Take-Home Message: </a:t>
            </a:r>
            <a:r>
              <a:rPr lang="en-US" sz="260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DJS can quantitatively measure abnormal knee mechanics post-ACLR to help identify patients who may benefit from additional interventions to improve knee function and longer term joint health.</a:t>
            </a:r>
            <a:endParaRPr lang="en-US" sz="2600" dirty="0">
              <a:solidFill>
                <a:schemeClr val="bg1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05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EF6F598-1F35-3B78-A36A-F69F578C0AA0}"/>
              </a:ext>
            </a:extLst>
          </p:cNvPr>
          <p:cNvSpPr txBox="1"/>
          <p:nvPr/>
        </p:nvSpPr>
        <p:spPr>
          <a:xfrm>
            <a:off x="6095999" y="408818"/>
            <a:ext cx="332357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0" b="1">
                <a:solidFill>
                  <a:schemeClr val="tx2"/>
                </a:solidFill>
              </a:rPr>
              <a:t>Acknowledgement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F18E75-D531-45F2-7C63-44BF0982C139}"/>
              </a:ext>
            </a:extLst>
          </p:cNvPr>
          <p:cNvGrpSpPr/>
          <p:nvPr/>
        </p:nvGrpSpPr>
        <p:grpSpPr>
          <a:xfrm>
            <a:off x="6096000" y="2404693"/>
            <a:ext cx="2979619" cy="886075"/>
            <a:chOff x="8263745" y="2600717"/>
            <a:chExt cx="2979619" cy="8860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BA027-B724-CF48-61FC-0CC3B94896F3}"/>
                </a:ext>
              </a:extLst>
            </p:cNvPr>
            <p:cNvSpPr txBox="1"/>
            <p:nvPr/>
          </p:nvSpPr>
          <p:spPr>
            <a:xfrm>
              <a:off x="8263745" y="3117460"/>
              <a:ext cx="29796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15298">
                <a:spcBef>
                  <a:spcPts val="0"/>
                </a:spcBef>
              </a:pPr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R01 AR052784 (PI: Chu)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9E95F7-CBA8-D1BE-3D66-1B7AB0A24514}"/>
                </a:ext>
              </a:extLst>
            </p:cNvPr>
            <p:cNvSpPr txBox="1"/>
            <p:nvPr/>
          </p:nvSpPr>
          <p:spPr>
            <a:xfrm>
              <a:off x="8263745" y="2600717"/>
              <a:ext cx="297961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0" b="1" dirty="0">
                  <a:solidFill>
                    <a:schemeClr val="tx2"/>
                  </a:solidFill>
                </a:rPr>
                <a:t>Funding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0CDF2C-F7CC-601A-345B-04C774732E74}"/>
              </a:ext>
            </a:extLst>
          </p:cNvPr>
          <p:cNvGrpSpPr/>
          <p:nvPr/>
        </p:nvGrpSpPr>
        <p:grpSpPr>
          <a:xfrm>
            <a:off x="6096000" y="3664868"/>
            <a:ext cx="2979619" cy="886397"/>
            <a:chOff x="8263745" y="3860892"/>
            <a:chExt cx="2979619" cy="8863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C6BB0E-B4C4-D4AE-4C32-56DFB036C8E5}"/>
                </a:ext>
              </a:extLst>
            </p:cNvPr>
            <p:cNvSpPr txBox="1"/>
            <p:nvPr/>
          </p:nvSpPr>
          <p:spPr>
            <a:xfrm>
              <a:off x="8263745" y="3860892"/>
              <a:ext cx="297961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0" b="1" dirty="0">
                  <a:solidFill>
                    <a:schemeClr val="tx2"/>
                  </a:solidFill>
                </a:rPr>
                <a:t>Contact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29E31D-B148-AEBE-678C-B394D9E67F2D}"/>
                </a:ext>
              </a:extLst>
            </p:cNvPr>
            <p:cNvSpPr txBox="1"/>
            <p:nvPr/>
          </p:nvSpPr>
          <p:spPr>
            <a:xfrm>
              <a:off x="8263745" y="4377957"/>
              <a:ext cx="297961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defTabSz="815298">
                <a:spcBef>
                  <a:spcPts val="0"/>
                </a:spcBef>
              </a:pPr>
              <a:r>
                <a:rPr lang="en-US" sz="1800">
                  <a:solidFill>
                    <a:schemeClr val="tx2"/>
                  </a:solidFill>
                  <a:latin typeface="Arial"/>
                  <a:cs typeface="Arial"/>
                </a:rPr>
                <a:t>chucr@stanford.edu</a:t>
              </a:r>
              <a:endParaRPr lang="en-US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2F098B-B181-56DD-D73F-D37CF438F5C5}"/>
              </a:ext>
            </a:extLst>
          </p:cNvPr>
          <p:cNvGrpSpPr/>
          <p:nvPr/>
        </p:nvGrpSpPr>
        <p:grpSpPr>
          <a:xfrm>
            <a:off x="6095999" y="4925686"/>
            <a:ext cx="3199226" cy="1148666"/>
            <a:chOff x="8263744" y="5121710"/>
            <a:chExt cx="3199226" cy="1148666"/>
          </a:xfrm>
        </p:grpSpPr>
        <p:pic>
          <p:nvPicPr>
            <p:cNvPr id="24" name="Picture 23" descr="A qr code with a red background&#10;&#10;Description automatically generated">
              <a:extLst>
                <a:ext uri="{FF2B5EF4-FFF2-40B4-BE49-F238E27FC236}">
                  <a16:creationId xmlns:a16="http://schemas.microsoft.com/office/drawing/2014/main" id="{A1DEA2B2-4184-A12A-BB84-26F2E4AC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304" y="5121710"/>
              <a:ext cx="1148666" cy="11486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4BE1DB-8343-D27D-B58E-B3A41907BE89}"/>
                </a:ext>
              </a:extLst>
            </p:cNvPr>
            <p:cNvSpPr txBox="1"/>
            <p:nvPr/>
          </p:nvSpPr>
          <p:spPr>
            <a:xfrm>
              <a:off x="8263744" y="5121710"/>
              <a:ext cx="297961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60" b="1">
                  <a:solidFill>
                    <a:schemeClr val="tx2"/>
                  </a:solidFill>
                </a:rPr>
                <a:t>Lab website: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AD8045-BF97-4076-8D6A-38DC7C56C3A4}"/>
              </a:ext>
            </a:extLst>
          </p:cNvPr>
          <p:cNvSpPr txBox="1"/>
          <p:nvPr/>
        </p:nvSpPr>
        <p:spPr>
          <a:xfrm>
            <a:off x="6096000" y="942013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Dr. Jade He, Dr. Constance Chu, Adam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Wadsworth</a:t>
            </a:r>
            <a:r>
              <a:rPr lang="en-US" sz="2200" dirty="0">
                <a:solidFill>
                  <a:schemeClr val="tx2"/>
                </a:solidFill>
              </a:rPr>
              <a:t>, Ashley Williams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VA Volunteer Research Office</a:t>
            </a: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486EA5A-DB8F-1912-0B82-95052E16BF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6133"/>
          <a:stretch/>
        </p:blipFill>
        <p:spPr>
          <a:xfrm>
            <a:off x="1130031" y="1139052"/>
            <a:ext cx="4108286" cy="4211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5A66B1-5DF5-F019-94BF-E1BD759AF776}"/>
              </a:ext>
            </a:extLst>
          </p:cNvPr>
          <p:cNvSpPr txBox="1"/>
          <p:nvPr/>
        </p:nvSpPr>
        <p:spPr>
          <a:xfrm>
            <a:off x="1130031" y="424948"/>
            <a:ext cx="297961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0" b="1" dirty="0">
                <a:solidFill>
                  <a:schemeClr val="tx2"/>
                </a:solidFill>
              </a:rPr>
              <a:t>Chu Lab</a:t>
            </a:r>
          </a:p>
        </p:txBody>
      </p:sp>
    </p:spTree>
    <p:extLst>
      <p:ext uri="{BB962C8B-B14F-4D97-AF65-F5344CB8AC3E}">
        <p14:creationId xmlns:p14="http://schemas.microsoft.com/office/powerpoint/2010/main" val="2698733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F8E2-04D0-1B13-AD24-008083A2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Knee Recovery Measurement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41194-87F0-AF1B-CE63-B236EA04C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6" y="1602029"/>
            <a:ext cx="11337714" cy="457565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Knee Mechanics</a:t>
            </a:r>
            <a:r>
              <a:rPr lang="en-US" baseline="30000"/>
              <a:t>5</a:t>
            </a:r>
            <a:endParaRPr lang="en-US" baseline="30000">
              <a:solidFill>
                <a:schemeClr val="tx1"/>
              </a:solidFill>
            </a:endParaRPr>
          </a:p>
          <a:p>
            <a:pPr marL="365760" lvl="1" indent="0">
              <a:spcBef>
                <a:spcPts val="900"/>
              </a:spcBef>
              <a:buNone/>
            </a:pPr>
            <a:r>
              <a:rPr lang="en-US"/>
              <a:t>Knee flexion moment (</a:t>
            </a:r>
            <a:r>
              <a:rPr lang="en-US" b="1"/>
              <a:t>KFM</a:t>
            </a:r>
            <a:r>
              <a:rPr lang="en-US"/>
              <a:t>)</a:t>
            </a:r>
            <a:endParaRPr lang="en-US" baseline="30000"/>
          </a:p>
          <a:p>
            <a:r>
              <a:rPr lang="en-US">
                <a:solidFill>
                  <a:schemeClr val="tx1"/>
                </a:solidFill>
              </a:rPr>
              <a:t>PROs with Knee injury and Osteoarthritis Outcome Score: KOOS</a:t>
            </a:r>
            <a:r>
              <a:rPr lang="en-US" baseline="30000"/>
              <a:t>3</a:t>
            </a:r>
            <a:endParaRPr lang="en-US" baseline="30000">
              <a:solidFill>
                <a:schemeClr val="tx1"/>
              </a:solidFill>
            </a:endParaRPr>
          </a:p>
          <a:p>
            <a:pPr lvl="1"/>
            <a:r>
              <a:rPr lang="en-US"/>
              <a:t>Pain, other Symptoms, Function in daily living (ADL), Function in Sport and Recreation (Sport/Rec), and knee-related Quality of Life (QOL)</a:t>
            </a:r>
          </a:p>
          <a:p>
            <a:pPr lvl="1"/>
            <a:endParaRPr lang="en-US"/>
          </a:p>
          <a:p>
            <a:pPr marL="365760" lvl="1" indent="0">
              <a:spcBef>
                <a:spcPts val="900"/>
              </a:spcBef>
              <a:buNone/>
            </a:pPr>
            <a:endParaRPr lang="en-US" baseline="30000"/>
          </a:p>
          <a:p>
            <a:pPr marL="365760" lvl="1" indent="0">
              <a:spcBef>
                <a:spcPts val="900"/>
              </a:spcBef>
              <a:buNone/>
            </a:pPr>
            <a:endParaRPr lang="en-US" baseline="30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A702A-6A3F-CF04-D353-17C6D2577AD4}"/>
              </a:ext>
            </a:extLst>
          </p:cNvPr>
          <p:cNvSpPr txBox="1"/>
          <p:nvPr/>
        </p:nvSpPr>
        <p:spPr>
          <a:xfrm>
            <a:off x="5418212" y="6492874"/>
            <a:ext cx="95138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Muller B, et al. AJSM 2016. </a:t>
            </a:r>
            <a:r>
              <a:rPr lang="en-US" sz="1200" b="0" i="0" u="none" strike="noStrike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Larsen P et al, Knee 2023.. </a:t>
            </a:r>
            <a:r>
              <a:rPr lang="en-US" sz="1200" b="0" i="0" u="none" strike="noStrike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Titchenal MR, et al. Am J Sports Med 2018. </a:t>
            </a:r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DJS and Knee Moment &amp; Angle Range</a:t>
            </a: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62F7C-02C9-C774-2974-41C724CA814E}"/>
              </a:ext>
            </a:extLst>
          </p:cNvPr>
          <p:cNvSpPr txBox="1"/>
          <p:nvPr/>
        </p:nvSpPr>
        <p:spPr>
          <a:xfrm>
            <a:off x="609364" y="1463041"/>
            <a:ext cx="109933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Midstance knee ROM was reduced in the ACLR knees compared to the CL knees (-2.75 (-4.20, -1.30) °, p &lt; 0.001), attributable to greater flexion at the time of KEM2 (2.02 (0.47, 3.58)°, p = 0.013). The narrower range of knee moment and ROM in the ACLR knee explained significant variance of the side-to-side difference in midstance DJS at 1 and 2 years post-ACLR (R = 0.823, p &lt; 0.001; R = 0.681, p &lt; 0.001, respectively).</a:t>
            </a:r>
            <a:endParaRPr lang="en-US" sz="2400"/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CF7E4695-3165-CDAB-C4B2-722D6F648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64" y="3725198"/>
            <a:ext cx="7772400" cy="22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0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DJS between Sides and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564" y="1234416"/>
            <a:ext cx="5826376" cy="4575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majority of subjects, 19 out of 25 (76%), showed greater DJS in their ACLR knees compared to CL knees at both time points</a:t>
            </a:r>
          </a:p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 (12%) participants showed greater DJS at 1 year and lower DJS 2 years post-ACLR</a:t>
            </a:r>
          </a:p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 (12%) showed the opposite pattern</a:t>
            </a:r>
            <a:br>
              <a:rPr lang="en-US"/>
            </a:br>
            <a:endParaRPr lang="en-US"/>
          </a:p>
          <a:p>
            <a:r>
              <a:rPr lang="en-US"/>
              <a:t>Less detail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A few who showed…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4" descr="A black and white silhouette of a person&#10;&#10;Description automatically generated">
            <a:extLst>
              <a:ext uri="{FF2B5EF4-FFF2-40B4-BE49-F238E27FC236}">
                <a16:creationId xmlns:a16="http://schemas.microsoft.com/office/drawing/2014/main" id="{1362FEE1-D40B-ABA1-1E1E-4D1041F33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21766"/>
          <a:stretch/>
        </p:blipFill>
        <p:spPr>
          <a:xfrm>
            <a:off x="8052005" y="1050664"/>
            <a:ext cx="1521344" cy="4597558"/>
          </a:xfrm>
          <a:prstGeom prst="rect">
            <a:avLst/>
          </a:prstGeom>
        </p:spPr>
      </p:pic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E133A7FD-63E3-C512-30ED-6F853FC28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6"/>
          <a:stretch/>
        </p:blipFill>
        <p:spPr>
          <a:xfrm>
            <a:off x="8052005" y="2679802"/>
            <a:ext cx="1521344" cy="2968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BDD007-75B4-6035-99C6-06661CED7BBE}"/>
              </a:ext>
            </a:extLst>
          </p:cNvPr>
          <p:cNvSpPr txBox="1"/>
          <p:nvPr/>
        </p:nvSpPr>
        <p:spPr>
          <a:xfrm>
            <a:off x="9573349" y="2820493"/>
            <a:ext cx="205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76%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C628C63-5548-D823-F93E-DB6027F9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16" y="4947526"/>
            <a:ext cx="3715078" cy="30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0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7F2-0B04-3A49-5F4A-56117D6B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/>
              </a:rPr>
              <a:t>ACLR Knee Sagittal-Plane Mechanics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63372-B346-142E-4BBD-1CE2213D8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5757476" cy="4575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Arial"/>
              </a:rPr>
              <a:t>Knee Flexion Angle (</a:t>
            </a:r>
            <a:r>
              <a:rPr lang="en-US" b="1" dirty="0">
                <a:cs typeface="Arial"/>
              </a:rPr>
              <a:t>KFA</a:t>
            </a:r>
            <a:r>
              <a:rPr lang="en-US" dirty="0">
                <a:cs typeface="Arial"/>
              </a:rPr>
              <a:t>)</a:t>
            </a:r>
            <a:r>
              <a:rPr lang="en-US" baseline="30000" dirty="0">
                <a:cs typeface="Arial"/>
              </a:rPr>
              <a:t>1,2</a:t>
            </a:r>
            <a:endParaRPr lang="en-US" baseline="30000" dirty="0"/>
          </a:p>
          <a:p>
            <a:pPr marL="411480" lvl="1" indent="0">
              <a:buNone/>
            </a:pPr>
            <a:r>
              <a:rPr lang="en-US" sz="2150" dirty="0">
                <a:cs typeface="Arial"/>
              </a:rPr>
              <a:t>ACLR &lt; Contralateral (CL) 6-12M</a:t>
            </a:r>
          </a:p>
          <a:p>
            <a:pPr marL="411480" lvl="1" indent="0">
              <a:buNone/>
            </a:pPr>
            <a:r>
              <a:rPr lang="en-US" sz="2150" dirty="0">
                <a:cs typeface="Arial"/>
              </a:rPr>
              <a:t>ACLR ~ CL between 1-3Y</a:t>
            </a:r>
          </a:p>
          <a:p>
            <a:r>
              <a:rPr lang="en-US" dirty="0">
                <a:cs typeface="Arial"/>
              </a:rPr>
              <a:t>Knee Flexion Moment (</a:t>
            </a:r>
            <a:r>
              <a:rPr lang="en-US" b="1" dirty="0">
                <a:cs typeface="Arial"/>
              </a:rPr>
              <a:t>KFM</a:t>
            </a:r>
            <a:r>
              <a:rPr lang="en-US" dirty="0">
                <a:cs typeface="Arial"/>
              </a:rPr>
              <a:t>)</a:t>
            </a:r>
            <a:r>
              <a:rPr lang="en-US" baseline="30000" dirty="0">
                <a:cs typeface="Calibri"/>
              </a:rPr>
              <a:t>1,2</a:t>
            </a:r>
          </a:p>
          <a:p>
            <a:pPr marL="411480" lvl="1" indent="0">
              <a:buNone/>
            </a:pPr>
            <a:r>
              <a:rPr lang="en-US" sz="2200" dirty="0">
                <a:solidFill>
                  <a:srgbClr val="2E2C28"/>
                </a:solidFill>
                <a:cs typeface="Calibri"/>
              </a:rPr>
              <a:t>ACLR &lt; CL between 6-12M, 1-3Y</a:t>
            </a:r>
            <a:endParaRPr lang="en-US" dirty="0"/>
          </a:p>
          <a:p>
            <a:pPr marL="411480" lvl="1" indent="0">
              <a:buNone/>
            </a:pPr>
            <a:endParaRPr lang="en-US" sz="2200" dirty="0">
              <a:cs typeface="Calibri"/>
            </a:endParaRPr>
          </a:p>
          <a:p>
            <a:r>
              <a:rPr lang="en-US" dirty="0">
                <a:cs typeface="Calibri"/>
              </a:rPr>
              <a:t>Abnormal sagittal-plane knee mechanics in ACLR knees have been associated with</a:t>
            </a:r>
            <a:r>
              <a:rPr lang="en-US" baseline="30000" dirty="0">
                <a:cs typeface="Calibri"/>
              </a:rPr>
              <a:t>3,4</a:t>
            </a:r>
          </a:p>
          <a:p>
            <a:pPr marL="411480" lvl="1" indent="0">
              <a:spcBef>
                <a:spcPts val="900"/>
              </a:spcBef>
              <a:buNone/>
            </a:pPr>
            <a:r>
              <a:rPr lang="en-US" sz="2200" dirty="0">
                <a:cs typeface="Calibri"/>
              </a:rPr>
              <a:t>Lower quadriceps strength</a:t>
            </a:r>
          </a:p>
          <a:p>
            <a:pPr marL="411480" lvl="1" indent="0">
              <a:buNone/>
            </a:pPr>
            <a:r>
              <a:rPr lang="en-US" sz="2200" dirty="0">
                <a:cs typeface="Calibri"/>
              </a:rPr>
              <a:t>Altered quadriceps activity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BE397-5301-FF9D-B769-5D1DA6E0312D}"/>
              </a:ext>
            </a:extLst>
          </p:cNvPr>
          <p:cNvSpPr txBox="1"/>
          <p:nvPr/>
        </p:nvSpPr>
        <p:spPr>
          <a:xfrm>
            <a:off x="5686410" y="6328495"/>
            <a:ext cx="6077085" cy="10136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320040" algn="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[1] Hart HF et al. Br J Sports Med. 2016. [2] Kaur M, et al. Sports Med. 2016. [3]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Pietrosimone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B, et al. J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Athl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Train. 2021. [4] Blackburn T, et al. Clin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Biomech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 (Bristol, Avon). 2019.</a:t>
            </a:r>
            <a:br>
              <a:rPr lang="en-US" sz="1200" dirty="0"/>
            </a:br>
            <a:endParaRPr lang="en-US" sz="1200" dirty="0">
              <a:solidFill>
                <a:schemeClr val="tx2"/>
              </a:solidFill>
              <a:cs typeface="Calibri"/>
            </a:endParaRPr>
          </a:p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C3A33C-2671-5F2F-7DE5-41BB855A5DC0}"/>
              </a:ext>
            </a:extLst>
          </p:cNvPr>
          <p:cNvGrpSpPr/>
          <p:nvPr/>
        </p:nvGrpSpPr>
        <p:grpSpPr>
          <a:xfrm>
            <a:off x="7189685" y="1628862"/>
            <a:ext cx="1973755" cy="4091870"/>
            <a:chOff x="7189685" y="1628862"/>
            <a:chExt cx="1973755" cy="409187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043F1D-27BF-2092-B8AC-DAA1C51403ED}"/>
                </a:ext>
              </a:extLst>
            </p:cNvPr>
            <p:cNvGrpSpPr/>
            <p:nvPr/>
          </p:nvGrpSpPr>
          <p:grpSpPr>
            <a:xfrm>
              <a:off x="7189685" y="2244054"/>
              <a:ext cx="1973755" cy="3476678"/>
              <a:chOff x="6398930" y="2244054"/>
              <a:chExt cx="1973755" cy="3476678"/>
            </a:xfrm>
          </p:grpSpPr>
          <p:pic>
            <p:nvPicPr>
              <p:cNvPr id="9" name="Picture 8" descr="A diagram of a bird&amp;#39;s leg&#10;&#10;Description automatically generated">
                <a:extLst>
                  <a:ext uri="{FF2B5EF4-FFF2-40B4-BE49-F238E27FC236}">
                    <a16:creationId xmlns:a16="http://schemas.microsoft.com/office/drawing/2014/main" id="{597417CB-A6C7-4DBD-D174-B2600FF2F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98930" y="2244054"/>
                <a:ext cx="1973755" cy="2887212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C9C80C2-8DD3-83D4-EE58-B4E25F0A281A}"/>
                  </a:ext>
                </a:extLst>
              </p:cNvPr>
              <p:cNvGrpSpPr/>
              <p:nvPr/>
            </p:nvGrpSpPr>
            <p:grpSpPr>
              <a:xfrm>
                <a:off x="7375322" y="5138257"/>
                <a:ext cx="953547" cy="582475"/>
                <a:chOff x="7375322" y="5138257"/>
                <a:chExt cx="953547" cy="582475"/>
              </a:xfrm>
            </p:grpSpPr>
            <p:sp>
              <p:nvSpPr>
                <p:cNvPr id="11" name="Arrow: Up 10">
                  <a:extLst>
                    <a:ext uri="{FF2B5EF4-FFF2-40B4-BE49-F238E27FC236}">
                      <a16:creationId xmlns:a16="http://schemas.microsoft.com/office/drawing/2014/main" id="{05604152-AEB0-ABFD-65E4-850D3B68BFC0}"/>
                    </a:ext>
                  </a:extLst>
                </p:cNvPr>
                <p:cNvSpPr/>
                <p:nvPr/>
              </p:nvSpPr>
              <p:spPr>
                <a:xfrm rot="21360000">
                  <a:off x="7375322" y="5138257"/>
                  <a:ext cx="188752" cy="447412"/>
                </a:xfrm>
                <a:prstGeom prst="upArrow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372C3A-61BB-0D5E-0A8C-FA70327746C2}"/>
                    </a:ext>
                  </a:extLst>
                </p:cNvPr>
                <p:cNvSpPr txBox="1"/>
                <p:nvPr/>
              </p:nvSpPr>
              <p:spPr>
                <a:xfrm>
                  <a:off x="7550091" y="5354972"/>
                  <a:ext cx="778778" cy="36576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chemeClr val="tx2"/>
                      </a:solidFill>
                      <a:cs typeface="Calibri"/>
                    </a:rPr>
                    <a:t>Force</a:t>
                  </a: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16DDF1-71CF-C500-3034-F71B98B73F88}"/>
                </a:ext>
              </a:extLst>
            </p:cNvPr>
            <p:cNvSpPr txBox="1"/>
            <p:nvPr/>
          </p:nvSpPr>
          <p:spPr>
            <a:xfrm>
              <a:off x="7466993" y="1628862"/>
              <a:ext cx="1428925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cs typeface="Calibri"/>
                </a:rPr>
                <a:t>Early Stance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D73453-9E04-61EF-0550-F74CFA051EF7}"/>
              </a:ext>
            </a:extLst>
          </p:cNvPr>
          <p:cNvSpPr txBox="1"/>
          <p:nvPr/>
        </p:nvSpPr>
        <p:spPr>
          <a:xfrm>
            <a:off x="8109489" y="6051020"/>
            <a:ext cx="363459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cs typeface="Calibri"/>
              </a:rPr>
              <a:t>Figures adapted from Scanlan SF &amp; Andriacchi TP, 2017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A6C7F5-4BD8-2F9C-666A-2E79F83AE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">
            <a:off x="7663527" y="3353714"/>
            <a:ext cx="558741" cy="917636"/>
          </a:xfrm>
          <a:prstGeom prst="rect">
            <a:avLst/>
          </a:prstGeom>
        </p:spPr>
      </p:pic>
      <p:pic>
        <p:nvPicPr>
          <p:cNvPr id="25" name="Picture 24" descr="A red arrow pointing towards the camera&#10;&#10;Description automatically generated">
            <a:extLst>
              <a:ext uri="{FF2B5EF4-FFF2-40B4-BE49-F238E27FC236}">
                <a16:creationId xmlns:a16="http://schemas.microsoft.com/office/drawing/2014/main" id="{14174525-53DB-B676-1FB1-E649E8309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8620214" y="3147023"/>
            <a:ext cx="558742" cy="91763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920F006-88ED-5B03-9066-1CEBBB443602}"/>
              </a:ext>
            </a:extLst>
          </p:cNvPr>
          <p:cNvGrpSpPr/>
          <p:nvPr/>
        </p:nvGrpSpPr>
        <p:grpSpPr>
          <a:xfrm>
            <a:off x="9451064" y="1628861"/>
            <a:ext cx="1917606" cy="4102432"/>
            <a:chOff x="9451064" y="1628861"/>
            <a:chExt cx="1917606" cy="410243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A7002D6-2F5E-C528-0B3F-1E300B3ABD29}"/>
                </a:ext>
              </a:extLst>
            </p:cNvPr>
            <p:cNvGrpSpPr/>
            <p:nvPr/>
          </p:nvGrpSpPr>
          <p:grpSpPr>
            <a:xfrm>
              <a:off x="9451064" y="2244054"/>
              <a:ext cx="1917606" cy="3487239"/>
              <a:chOff x="9177894" y="2244054"/>
              <a:chExt cx="1917606" cy="3487239"/>
            </a:xfrm>
          </p:grpSpPr>
          <p:pic>
            <p:nvPicPr>
              <p:cNvPr id="29" name="Picture 28" descr="A diagram of the muscles of the leg&#10;&#10;Description automatically generated">
                <a:extLst>
                  <a:ext uri="{FF2B5EF4-FFF2-40B4-BE49-F238E27FC236}">
                    <a16:creationId xmlns:a16="http://schemas.microsoft.com/office/drawing/2014/main" id="{659BA0BB-4F66-10B2-6C97-23729408F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7894" y="2244054"/>
                <a:ext cx="1917606" cy="2887212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18D108C-015B-3363-1650-3EB098A8F3F9}"/>
                  </a:ext>
                </a:extLst>
              </p:cNvPr>
              <p:cNvGrpSpPr/>
              <p:nvPr/>
            </p:nvGrpSpPr>
            <p:grpSpPr>
              <a:xfrm>
                <a:off x="10150679" y="5131266"/>
                <a:ext cx="820721" cy="600027"/>
                <a:chOff x="10150679" y="5131266"/>
                <a:chExt cx="820721" cy="600027"/>
              </a:xfrm>
            </p:grpSpPr>
            <p:sp>
              <p:nvSpPr>
                <p:cNvPr id="31" name="Arrow: Up 30">
                  <a:extLst>
                    <a:ext uri="{FF2B5EF4-FFF2-40B4-BE49-F238E27FC236}">
                      <a16:creationId xmlns:a16="http://schemas.microsoft.com/office/drawing/2014/main" id="{05E38668-34B7-826E-5EDA-C4451F1EB272}"/>
                    </a:ext>
                  </a:extLst>
                </p:cNvPr>
                <p:cNvSpPr/>
                <p:nvPr/>
              </p:nvSpPr>
              <p:spPr>
                <a:xfrm rot="780000">
                  <a:off x="10150679" y="5131266"/>
                  <a:ext cx="188752" cy="447412"/>
                </a:xfrm>
                <a:prstGeom prst="upArrow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729246A-730D-7462-0FB8-4198949594DF}"/>
                    </a:ext>
                  </a:extLst>
                </p:cNvPr>
                <p:cNvSpPr txBox="1"/>
                <p:nvPr/>
              </p:nvSpPr>
              <p:spPr>
                <a:xfrm>
                  <a:off x="10269521" y="5361961"/>
                  <a:ext cx="701879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tx2"/>
                      </a:solidFill>
                      <a:cs typeface="Calibri"/>
                    </a:rPr>
                    <a:t>Force</a:t>
                  </a:r>
                </a:p>
              </p:txBody>
            </p: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52B6E7-3921-6832-4A1A-A43E7ECCE3CE}"/>
                </a:ext>
              </a:extLst>
            </p:cNvPr>
            <p:cNvSpPr txBox="1"/>
            <p:nvPr/>
          </p:nvSpPr>
          <p:spPr>
            <a:xfrm>
              <a:off x="9696802" y="1628861"/>
              <a:ext cx="1428925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cs typeface="Calibri"/>
                </a:rPr>
                <a:t>Late Stance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28CDF13-3A7E-DBDA-02DC-074520FB9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 flipH="1">
            <a:off x="10781171" y="3353714"/>
            <a:ext cx="558741" cy="917636"/>
          </a:xfrm>
          <a:prstGeom prst="rect">
            <a:avLst/>
          </a:prstGeom>
        </p:spPr>
      </p:pic>
      <p:pic>
        <p:nvPicPr>
          <p:cNvPr id="39" name="Picture 38" descr="A red arrow pointing towards the camera&#10;&#10;Description automatically generated">
            <a:extLst>
              <a:ext uri="{FF2B5EF4-FFF2-40B4-BE49-F238E27FC236}">
                <a16:creationId xmlns:a16="http://schemas.microsoft.com/office/drawing/2014/main" id="{A360754A-154C-4E44-1C33-CA28AC6A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40000" flipV="1">
            <a:off x="9822371" y="3230912"/>
            <a:ext cx="558742" cy="9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BD102-B56D-5038-2617-85B3A311F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D030-A212-2681-039B-2DA9428C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/>
              </a:rPr>
              <a:t>Dynamic Knee Joint Stiffness (DJS)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27374-390E-14E2-1760-6F38C9604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5181546" cy="4575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Arial"/>
              </a:rPr>
              <a:t>Dynamic Knee Joint Stiffness (DJS)</a:t>
            </a:r>
            <a:r>
              <a:rPr lang="en-US" baseline="30000" dirty="0">
                <a:cs typeface="Arial"/>
              </a:rPr>
              <a:t>1</a:t>
            </a:r>
            <a:endParaRPr lang="en-US" baseline="30000" dirty="0"/>
          </a:p>
          <a:p>
            <a:pPr marL="754380" lvl="1" indent="-342900"/>
            <a:r>
              <a:rPr lang="en-US" sz="2150" dirty="0">
                <a:cs typeface="Arial"/>
              </a:rPr>
              <a:t>Likely adapted from Hooke's Law</a:t>
            </a:r>
          </a:p>
          <a:p>
            <a:pPr marL="754380" lvl="1" indent="-342900"/>
            <a:r>
              <a:rPr lang="en-US" sz="2150" dirty="0">
                <a:cs typeface="Arial"/>
              </a:rPr>
              <a:t>Considers both KFA and KFM over a substantial proportion of stance (focuses past early stance)</a:t>
            </a:r>
            <a:endParaRPr lang="en-US" sz="2150" dirty="0"/>
          </a:p>
          <a:p>
            <a:pPr marL="754380" lvl="1" indent="-342900"/>
            <a:r>
              <a:rPr lang="en-US" sz="2150" dirty="0">
                <a:cs typeface="Arial"/>
              </a:rPr>
              <a:t>Has been applied in analyzing OA knees and recently ACLR knees</a:t>
            </a:r>
            <a:r>
              <a:rPr lang="en-US" sz="2150" baseline="30000" dirty="0">
                <a:cs typeface="Arial"/>
              </a:rPr>
              <a:t>2,3</a:t>
            </a:r>
          </a:p>
          <a:p>
            <a:pPr marL="411480" lvl="1" indent="0">
              <a:buNone/>
            </a:pPr>
            <a:endParaRPr lang="en-US" sz="2150" dirty="0">
              <a:cs typeface="Arial"/>
            </a:endParaRPr>
          </a:p>
          <a:p>
            <a:pPr marL="411480" lvl="1" indent="0">
              <a:buNone/>
            </a:pPr>
            <a:endParaRPr lang="en-US" sz="215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46A4E-D0EF-5A28-A261-0ED0A752328A}"/>
              </a:ext>
            </a:extLst>
          </p:cNvPr>
          <p:cNvSpPr txBox="1"/>
          <p:nvPr/>
        </p:nvSpPr>
        <p:spPr>
          <a:xfrm>
            <a:off x="6263543" y="6421846"/>
            <a:ext cx="803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20040" rtl="0">
              <a:spcBef>
                <a:spcPts val="0"/>
              </a:spcBef>
              <a:spcAft>
                <a:spcPts val="1200"/>
              </a:spcAft>
            </a:pP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Muller B, et al. AJSM 2016.</a:t>
            </a: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Williamson T et al, AJSM 2016. </a:t>
            </a: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Larsen P et al, Knee 2023.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6" name="Picture 5" descr="A red ball with a spring&#10;&#10;Description automatically generated">
            <a:extLst>
              <a:ext uri="{FF2B5EF4-FFF2-40B4-BE49-F238E27FC236}">
                <a16:creationId xmlns:a16="http://schemas.microsoft.com/office/drawing/2014/main" id="{44E6CB99-31C2-6634-5DC4-AB970ECBB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075" y="2317411"/>
            <a:ext cx="971000" cy="2223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00F15-3620-80BE-9CF4-3D73F99DA9CF}"/>
              </a:ext>
            </a:extLst>
          </p:cNvPr>
          <p:cNvSpPr txBox="1"/>
          <p:nvPr/>
        </p:nvSpPr>
        <p:spPr>
          <a:xfrm>
            <a:off x="7214259" y="2759449"/>
            <a:ext cx="2674187" cy="1323439"/>
          </a:xfrm>
          <a:prstGeom prst="rect">
            <a:avLst/>
          </a:prstGeom>
          <a:noFill/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2"/>
                </a:solidFill>
                <a:cs typeface="Calibri"/>
              </a:rPr>
              <a:t>F = </a:t>
            </a:r>
            <a:r>
              <a:rPr lang="en-US" sz="4000" b="1" err="1">
                <a:solidFill>
                  <a:schemeClr val="tx2"/>
                </a:solidFill>
                <a:cs typeface="Calibri"/>
              </a:rPr>
              <a:t>k</a:t>
            </a:r>
            <a:r>
              <a:rPr lang="en-US" sz="4000" err="1">
                <a:solidFill>
                  <a:schemeClr val="tx2"/>
                </a:solidFill>
                <a:cs typeface="Calibri"/>
              </a:rPr>
              <a:t>x</a:t>
            </a:r>
          </a:p>
          <a:p>
            <a:r>
              <a:rPr lang="en-US" sz="4000" b="1">
                <a:solidFill>
                  <a:schemeClr val="tx2"/>
                </a:solidFill>
                <a:cs typeface="Calibri"/>
              </a:rPr>
              <a:t>k</a:t>
            </a:r>
            <a:r>
              <a:rPr lang="en-US" sz="4000">
                <a:solidFill>
                  <a:schemeClr val="tx2"/>
                </a:solidFill>
                <a:cs typeface="Calibri"/>
              </a:rPr>
              <a:t>: stiffness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489CB1-8D70-B080-BA30-EBB803553A38}"/>
              </a:ext>
            </a:extLst>
          </p:cNvPr>
          <p:cNvGrpSpPr/>
          <p:nvPr/>
        </p:nvGrpSpPr>
        <p:grpSpPr>
          <a:xfrm>
            <a:off x="6012077" y="1647712"/>
            <a:ext cx="5821324" cy="3939396"/>
            <a:chOff x="5436147" y="1754037"/>
            <a:chExt cx="5821324" cy="39393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413E7D-01A1-B1E4-341C-930CC40CADA6}"/>
                </a:ext>
              </a:extLst>
            </p:cNvPr>
            <p:cNvSpPr/>
            <p:nvPr/>
          </p:nvSpPr>
          <p:spPr>
            <a:xfrm>
              <a:off x="5578415" y="1754037"/>
              <a:ext cx="5679056" cy="3939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B2EC40-DECF-0EAC-EA64-AFBD5E5A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5302" y="1864427"/>
              <a:ext cx="2736732" cy="321989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C51A51-2B32-33F1-B8C4-793AD24AF177}"/>
                </a:ext>
              </a:extLst>
            </p:cNvPr>
            <p:cNvGrpSpPr/>
            <p:nvPr/>
          </p:nvGrpSpPr>
          <p:grpSpPr>
            <a:xfrm>
              <a:off x="5436147" y="2893359"/>
              <a:ext cx="5760039" cy="1170736"/>
              <a:chOff x="6514449" y="-2670678"/>
              <a:chExt cx="5760039" cy="11707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138E93-88B4-D22E-28E4-352A83583E53}"/>
                  </a:ext>
                </a:extLst>
              </p:cNvPr>
              <p:cNvSpPr txBox="1"/>
              <p:nvPr/>
            </p:nvSpPr>
            <p:spPr>
              <a:xfrm>
                <a:off x="6514449" y="-2426431"/>
                <a:ext cx="2954546" cy="5847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Calibri"/>
                    <a:ea typeface="Cambria Math"/>
                    <a:cs typeface="Calibri"/>
                  </a:rPr>
                  <a:t>DJS =                 =</a:t>
                </a:r>
                <a:endParaRPr lang="en-US" sz="320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DC65B5-1B1D-1822-994F-B893E06CEC5C}"/>
                  </a:ext>
                </a:extLst>
              </p:cNvPr>
              <p:cNvSpPr txBox="1"/>
              <p:nvPr/>
            </p:nvSpPr>
            <p:spPr>
              <a:xfrm>
                <a:off x="7599102" y="-2670678"/>
                <a:ext cx="1207698" cy="5847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tx2"/>
                    </a:solidFill>
                    <a:latin typeface="Calibri"/>
                    <a:ea typeface="Cambria Math"/>
                    <a:cs typeface="Calibri"/>
                  </a:rPr>
                  <a:t>KFM</a:t>
                </a:r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873BD-0FE0-B504-7A94-EA28D7907B48}"/>
                  </a:ext>
                </a:extLst>
              </p:cNvPr>
              <p:cNvSpPr txBox="1"/>
              <p:nvPr/>
            </p:nvSpPr>
            <p:spPr>
              <a:xfrm>
                <a:off x="7607962" y="-2084717"/>
                <a:ext cx="1207698" cy="5847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tx2"/>
                    </a:solidFill>
                    <a:latin typeface="Calibri"/>
                    <a:ea typeface="Cambria Math"/>
                    <a:cs typeface="Calibri"/>
                  </a:rPr>
                  <a:t>KFA</a:t>
                </a:r>
                <a:endParaRPr lang="en-US" sz="140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B8BF16B-6838-D729-CB65-DEB47DE322C6}"/>
                  </a:ext>
                </a:extLst>
              </p:cNvPr>
              <p:cNvCxnSpPr/>
              <p:nvPr/>
            </p:nvCxnSpPr>
            <p:spPr>
              <a:xfrm flipV="1">
                <a:off x="7618800" y="-2095679"/>
                <a:ext cx="1201947" cy="5750"/>
              </a:xfrm>
              <a:prstGeom prst="straightConnector1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96B9AF7-C7FF-3AD7-2075-FE7BD5326A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89749" y="-2095679"/>
                <a:ext cx="2984739" cy="5750"/>
              </a:xfrm>
              <a:prstGeom prst="straightConnector1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16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4433-49E1-ED97-922D-D9B88B3F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BB727-B7E6-C40D-33F6-DC104DC3A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596980"/>
            <a:ext cx="11338560" cy="1097915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To compare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DJS between ACLR and contralateral (CL) intact knees 1 and 2 years post-ACLR and assess relationships between DJS and Patient Reported Outcomes (PRO).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8F612-74F7-B236-D796-23DA9AC9DDF1}"/>
              </a:ext>
            </a:extLst>
          </p:cNvPr>
          <p:cNvSpPr txBox="1"/>
          <p:nvPr/>
        </p:nvSpPr>
        <p:spPr>
          <a:xfrm>
            <a:off x="1392865" y="3126547"/>
            <a:ext cx="9981314" cy="18081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750" u="sng" dirty="0">
                <a:solidFill>
                  <a:schemeClr val="tx2"/>
                </a:solidFill>
                <a:latin typeface="Calibri"/>
                <a:cs typeface="Calibri"/>
              </a:rPr>
              <a:t>Hypothesis1 </a:t>
            </a:r>
            <a:r>
              <a:rPr lang="en-US" sz="2750" dirty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ACLR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knees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compared to CL knees show greater DJS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2750" dirty="0">
              <a:solidFill>
                <a:srgbClr val="2E2C28"/>
              </a:solidFill>
              <a:latin typeface="Calibri"/>
              <a:cs typeface="Calibri"/>
            </a:endParaRPr>
          </a:p>
          <a:p>
            <a:endParaRPr lang="en-US" sz="2750" dirty="0">
              <a:solidFill>
                <a:srgbClr val="2E2C28"/>
              </a:solidFill>
              <a:latin typeface="Calibri"/>
              <a:cs typeface="Calibri"/>
            </a:endParaRPr>
          </a:p>
          <a:p>
            <a:r>
              <a:rPr lang="en-US" sz="2800" u="sng" dirty="0">
                <a:solidFill>
                  <a:srgbClr val="000000"/>
                </a:solidFill>
                <a:latin typeface="Calibri"/>
                <a:cs typeface="Calibri"/>
              </a:rPr>
              <a:t>Hypothesis 2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DJS of ACLR knees decreases from 1 to 2 years post-ACLR, and that greater DJS associates with worse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PROs.</a:t>
            </a:r>
            <a:endParaRPr lang="en-US" sz="275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61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6000666" cy="4575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Arial"/>
              </a:rPr>
              <a:t>N = 25, (18 men, 7 women)</a:t>
            </a:r>
          </a:p>
          <a:p>
            <a:r>
              <a:rPr lang="en-US" dirty="0">
                <a:cs typeface="Arial"/>
              </a:rPr>
              <a:t>34 +/- 11 years</a:t>
            </a:r>
          </a:p>
          <a:p>
            <a:r>
              <a:rPr lang="en-US" dirty="0">
                <a:cs typeface="Arial"/>
              </a:rPr>
              <a:t>25.8 +/- 3.7 kg/m</a:t>
            </a:r>
            <a:r>
              <a:rPr lang="en-US" baseline="30000" dirty="0">
                <a:cs typeface="Arial"/>
              </a:rPr>
              <a:t>2</a:t>
            </a:r>
          </a:p>
          <a:p>
            <a:r>
              <a:rPr lang="en-US" dirty="0">
                <a:cs typeface="Arial"/>
              </a:rPr>
              <a:t>Completed KOOS and underwent gait tests after unilateral ACLR</a:t>
            </a:r>
          </a:p>
          <a:p>
            <a:pPr marL="411480" lvl="1" indent="0">
              <a:buNone/>
            </a:pPr>
            <a:r>
              <a:rPr lang="en-US" sz="2400" dirty="0">
                <a:cs typeface="Arial"/>
              </a:rPr>
              <a:t>1.1 ± 0.2 years</a:t>
            </a:r>
            <a:endParaRPr lang="en-US" sz="2400" dirty="0"/>
          </a:p>
          <a:p>
            <a:pPr marL="411480" lvl="1" indent="0">
              <a:buNone/>
            </a:pPr>
            <a:r>
              <a:rPr lang="en-US" sz="2400" dirty="0">
                <a:cs typeface="Arial"/>
              </a:rPr>
              <a:t>2.1 ± 0.2 years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23E7D0-B152-E7B9-D9BD-46D51EE1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08" y="905676"/>
            <a:ext cx="4499026" cy="50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9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567" y="1602029"/>
            <a:ext cx="6000666" cy="4575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Arial"/>
              </a:rPr>
              <a:t>Participants performed three walking trials at a self-selected comfortable speed. </a:t>
            </a:r>
            <a:endParaRPr lang="en-US" dirty="0"/>
          </a:p>
          <a:p>
            <a:r>
              <a:rPr lang="en-US" dirty="0">
                <a:cs typeface="Arial"/>
              </a:rPr>
              <a:t>Marker trajectories and ground reaction force were acquired using a standard 3D motion capture system (Qualisys &amp; </a:t>
            </a:r>
            <a:r>
              <a:rPr lang="en-US" dirty="0" err="1">
                <a:cs typeface="Arial"/>
              </a:rPr>
              <a:t>Bertec</a:t>
            </a:r>
            <a:r>
              <a:rPr lang="en-US" dirty="0">
                <a:cs typeface="Arial"/>
              </a:rPr>
              <a:t>) </a:t>
            </a:r>
            <a:endParaRPr lang="en-US" dirty="0"/>
          </a:p>
          <a:p>
            <a:r>
              <a:rPr lang="en-US" b="1" dirty="0">
                <a:cs typeface="Arial"/>
              </a:rPr>
              <a:t>External</a:t>
            </a:r>
            <a:r>
              <a:rPr lang="en-US" dirty="0">
                <a:cs typeface="Arial"/>
              </a:rPr>
              <a:t> joint moments were expressed relative to the tibial frame and normalized to percent body weight multiplied by height (%</a:t>
            </a:r>
            <a:r>
              <a:rPr lang="en-US" dirty="0" err="1">
                <a:cs typeface="Arial"/>
              </a:rPr>
              <a:t>BW×Ht</a:t>
            </a:r>
            <a:r>
              <a:rPr lang="en-US" dirty="0">
                <a:cs typeface="Arial"/>
              </a:rPr>
              <a:t>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BFB3844B-EF5E-98EE-2AD6-B23112FE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64" y="1463041"/>
            <a:ext cx="2905782" cy="45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B948FE-79FC-7EF6-9059-604F2DF7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43" y="810031"/>
            <a:ext cx="4065801" cy="4770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DJS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625" y="1309744"/>
            <a:ext cx="6000666" cy="457565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00000"/>
                </a:solidFill>
                <a:latin typeface="Calibri"/>
                <a:cs typeface="Arial"/>
              </a:rPr>
              <a:t>Midstance: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 the interval between the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Arial"/>
              </a:rPr>
              <a:t>max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 or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Arial"/>
              </a:rPr>
              <a:t>KFM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Arial"/>
              </a:rPr>
              <a:t>max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alibri"/>
                <a:cs typeface="Arial"/>
              </a:rPr>
              <a:t>KFM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) and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peak knee extension moment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alibri"/>
                <a:cs typeface="Arial"/>
              </a:rPr>
              <a:t>KEM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Calibri"/>
                <a:cs typeface="Arial"/>
              </a:rPr>
              <a:t>1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400" b="0" i="0" u="sng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DJS</a:t>
            </a:r>
            <a:r>
              <a:rPr lang="en-US" u="sng" dirty="0">
                <a:solidFill>
                  <a:srgbClr val="000000"/>
                </a:solidFill>
                <a:latin typeface="Calibri"/>
                <a:cs typeface="Arial"/>
              </a:rPr>
              <a:t>: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Arial"/>
              </a:rPr>
              <a:t>slope of the fitted linear regression line of KFM and KFA across midstance.</a:t>
            </a:r>
            <a:endParaRPr lang="en-US" dirty="0">
              <a:solidFill>
                <a:srgbClr val="2E2C28"/>
              </a:solidFill>
              <a:latin typeface="Calibri"/>
            </a:endParaRPr>
          </a:p>
          <a:p>
            <a:endParaRPr lang="en-US" dirty="0">
              <a:solidFill>
                <a:srgbClr val="2E2C28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57572-3821-8CDA-2B44-BF5BBF168B9B}"/>
              </a:ext>
            </a:extLst>
          </p:cNvPr>
          <p:cNvSpPr txBox="1"/>
          <p:nvPr/>
        </p:nvSpPr>
        <p:spPr>
          <a:xfrm>
            <a:off x="9262873" y="6492874"/>
            <a:ext cx="32136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Gustafson JA, et al. Gait Posture 2016.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829FFC-2B87-77D5-9981-59959C6B0C5D}"/>
              </a:ext>
            </a:extLst>
          </p:cNvPr>
          <p:cNvGrpSpPr/>
          <p:nvPr/>
        </p:nvGrpSpPr>
        <p:grpSpPr>
          <a:xfrm>
            <a:off x="8880981" y="1181945"/>
            <a:ext cx="921801" cy="1601748"/>
            <a:chOff x="8703619" y="1470980"/>
            <a:chExt cx="921801" cy="16017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1E427E-4391-69FC-49D7-C1A1783435EC}"/>
                </a:ext>
              </a:extLst>
            </p:cNvPr>
            <p:cNvSpPr/>
            <p:nvPr/>
          </p:nvSpPr>
          <p:spPr>
            <a:xfrm>
              <a:off x="8703619" y="1470980"/>
              <a:ext cx="57632" cy="16017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78531E-411C-A834-8D9A-EE5EFFBC50DA}"/>
                </a:ext>
              </a:extLst>
            </p:cNvPr>
            <p:cNvSpPr txBox="1"/>
            <p:nvPr/>
          </p:nvSpPr>
          <p:spPr>
            <a:xfrm>
              <a:off x="8746764" y="2087865"/>
              <a:ext cx="878656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2E2C28"/>
                  </a:solidFill>
                  <a:cs typeface="Calibri"/>
                </a:rPr>
                <a:t>KFA</a:t>
              </a:r>
              <a:r>
                <a:rPr lang="en-US" b="1" baseline="-25000">
                  <a:solidFill>
                    <a:srgbClr val="2E2C28"/>
                  </a:solidFill>
                  <a:cs typeface="Calibri"/>
                </a:rPr>
                <a:t>max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D80258-2C57-DB7D-9E24-6091AC5389D8}"/>
              </a:ext>
            </a:extLst>
          </p:cNvPr>
          <p:cNvGrpSpPr/>
          <p:nvPr/>
        </p:nvGrpSpPr>
        <p:grpSpPr>
          <a:xfrm>
            <a:off x="8839200" y="3440486"/>
            <a:ext cx="727616" cy="1601748"/>
            <a:chOff x="8661838" y="3729520"/>
            <a:chExt cx="727616" cy="160174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EEB629-2D2E-5B3A-8FA7-E0029374ED88}"/>
                </a:ext>
              </a:extLst>
            </p:cNvPr>
            <p:cNvSpPr/>
            <p:nvPr/>
          </p:nvSpPr>
          <p:spPr>
            <a:xfrm>
              <a:off x="8661838" y="3729520"/>
              <a:ext cx="57632" cy="16017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94377D-554C-D977-3D40-69BD52534A17}"/>
                </a:ext>
              </a:extLst>
            </p:cNvPr>
            <p:cNvSpPr txBox="1"/>
            <p:nvPr/>
          </p:nvSpPr>
          <p:spPr>
            <a:xfrm>
              <a:off x="8731042" y="3980319"/>
              <a:ext cx="65841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2E2C28"/>
                  </a:solidFill>
                  <a:cs typeface="Calibri"/>
                </a:rPr>
                <a:t>KFM</a:t>
              </a:r>
              <a:endParaRPr lang="en-US" b="1" baseline="-25000">
                <a:solidFill>
                  <a:srgbClr val="2E2C28"/>
                </a:solidFill>
                <a:cs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2E5FC6-3A55-620B-E1E9-2A8E14715130}"/>
              </a:ext>
            </a:extLst>
          </p:cNvPr>
          <p:cNvGrpSpPr/>
          <p:nvPr/>
        </p:nvGrpSpPr>
        <p:grpSpPr>
          <a:xfrm>
            <a:off x="10322603" y="3440485"/>
            <a:ext cx="722230" cy="1601748"/>
            <a:chOff x="10145241" y="3729519"/>
            <a:chExt cx="722230" cy="16017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D70EC9-2FAA-8412-2880-CB3B1D67E482}"/>
                </a:ext>
              </a:extLst>
            </p:cNvPr>
            <p:cNvSpPr/>
            <p:nvPr/>
          </p:nvSpPr>
          <p:spPr>
            <a:xfrm>
              <a:off x="10145241" y="3729519"/>
              <a:ext cx="57632" cy="1601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8A2289-E4CC-6F24-C3A3-E9E49CE25355}"/>
                </a:ext>
              </a:extLst>
            </p:cNvPr>
            <p:cNvSpPr txBox="1"/>
            <p:nvPr/>
          </p:nvSpPr>
          <p:spPr>
            <a:xfrm>
              <a:off x="10202490" y="4781732"/>
              <a:ext cx="664981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2E2C28"/>
                  </a:solidFill>
                  <a:cs typeface="Calibri"/>
                </a:rPr>
                <a:t>KEM</a:t>
              </a:r>
              <a:endParaRPr lang="en-US" b="1"/>
            </a:p>
          </p:txBody>
        </p:sp>
      </p:grp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8C59E2AF-BE55-513A-4BC0-564436127AE6}"/>
              </a:ext>
            </a:extLst>
          </p:cNvPr>
          <p:cNvSpPr/>
          <p:nvPr/>
        </p:nvSpPr>
        <p:spPr>
          <a:xfrm>
            <a:off x="8881242" y="5465379"/>
            <a:ext cx="1438602" cy="321879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261A1-421F-E734-338A-3CE0F5012B6F}"/>
              </a:ext>
            </a:extLst>
          </p:cNvPr>
          <p:cNvSpPr txBox="1"/>
          <p:nvPr/>
        </p:nvSpPr>
        <p:spPr>
          <a:xfrm>
            <a:off x="8920654" y="5813534"/>
            <a:ext cx="13584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2E2C28"/>
                </a:solidFill>
                <a:cs typeface="Calibri"/>
              </a:rPr>
              <a:t>Midstance</a:t>
            </a:r>
            <a:endParaRPr lang="en-US" err="1">
              <a:solidFill>
                <a:srgbClr val="2E2C28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5D19D-910F-9870-CC28-B55031D84215}"/>
              </a:ext>
            </a:extLst>
          </p:cNvPr>
          <p:cNvSpPr/>
          <p:nvPr/>
        </p:nvSpPr>
        <p:spPr>
          <a:xfrm>
            <a:off x="10278082" y="1178458"/>
            <a:ext cx="57632" cy="1601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F4B32-5509-FD44-064C-9CDA2D434BCF}"/>
              </a:ext>
            </a:extLst>
          </p:cNvPr>
          <p:cNvSpPr txBox="1"/>
          <p:nvPr/>
        </p:nvSpPr>
        <p:spPr>
          <a:xfrm>
            <a:off x="10415319" y="2208197"/>
            <a:ext cx="79304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2E2C28"/>
                </a:solidFill>
                <a:cs typeface="Calibri"/>
              </a:rPr>
              <a:t>KFA</a:t>
            </a:r>
            <a:r>
              <a:rPr lang="en-US" b="1" baseline="-25000" err="1">
                <a:solidFill>
                  <a:srgbClr val="2E2C28"/>
                </a:solidFill>
                <a:cs typeface="Calibri"/>
              </a:rPr>
              <a:t>min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BABB1B-3AED-664C-E3EF-097DA8484C8B}"/>
              </a:ext>
            </a:extLst>
          </p:cNvPr>
          <p:cNvGrpSpPr/>
          <p:nvPr/>
        </p:nvGrpSpPr>
        <p:grpSpPr>
          <a:xfrm>
            <a:off x="7725949" y="2151172"/>
            <a:ext cx="3020033" cy="720781"/>
            <a:chOff x="7725949" y="2151172"/>
            <a:chExt cx="3020033" cy="720781"/>
          </a:xfrm>
        </p:grpSpPr>
        <p:pic>
          <p:nvPicPr>
            <p:cNvPr id="24" name="Picture 23" descr="A cartoon of a person&amp;#39;s legs&#10;&#10;Description automatically generated">
              <a:extLst>
                <a:ext uri="{FF2B5EF4-FFF2-40B4-BE49-F238E27FC236}">
                  <a16:creationId xmlns:a16="http://schemas.microsoft.com/office/drawing/2014/main" id="{9B3EDA69-9017-ABED-6411-21560AD8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5949" y="2159877"/>
              <a:ext cx="648634" cy="712076"/>
            </a:xfrm>
            <a:prstGeom prst="rect">
              <a:avLst/>
            </a:prstGeom>
          </p:spPr>
        </p:pic>
        <p:pic>
          <p:nvPicPr>
            <p:cNvPr id="25" name="Picture 24" descr="A cartoon of a person&amp;#39;s legs&#10;&#10;Description automatically generated">
              <a:extLst>
                <a:ext uri="{FF2B5EF4-FFF2-40B4-BE49-F238E27FC236}">
                  <a16:creationId xmlns:a16="http://schemas.microsoft.com/office/drawing/2014/main" id="{EA0B220A-0832-5A5B-82FF-32C344D9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5105" y="2153307"/>
              <a:ext cx="655204" cy="715860"/>
            </a:xfrm>
            <a:prstGeom prst="rect">
              <a:avLst/>
            </a:prstGeom>
          </p:spPr>
        </p:pic>
        <p:pic>
          <p:nvPicPr>
            <p:cNvPr id="26" name="Picture 25" descr="A cartoon of a person&amp;#39;s legs&#10;&#10;Description automatically generated">
              <a:extLst>
                <a:ext uri="{FF2B5EF4-FFF2-40B4-BE49-F238E27FC236}">
                  <a16:creationId xmlns:a16="http://schemas.microsoft.com/office/drawing/2014/main" id="{061CAE95-9D8E-FA6C-FCE8-74AC9CABE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0277" y="2151172"/>
              <a:ext cx="655204" cy="715860"/>
            </a:xfrm>
            <a:prstGeom prst="rect">
              <a:avLst/>
            </a:prstGeom>
          </p:spPr>
        </p:pic>
        <p:pic>
          <p:nvPicPr>
            <p:cNvPr id="27" name="Picture 26" descr="A cartoon of a person&amp;#39;s legs&#10;&#10;Description automatically generated">
              <a:extLst>
                <a:ext uri="{FF2B5EF4-FFF2-40B4-BE49-F238E27FC236}">
                  <a16:creationId xmlns:a16="http://schemas.microsoft.com/office/drawing/2014/main" id="{94CF9289-9767-E2EC-A547-F1D6067A4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0778" y="2153307"/>
              <a:ext cx="655204" cy="715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5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3DE3-293E-F2B0-78D7-1A918C61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Statistical Analysis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6F0F-65AD-499D-7E3E-6046651D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1" y="1141171"/>
            <a:ext cx="11220104" cy="457565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Variables of interest:</a:t>
            </a: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Primary: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 DJS</a:t>
            </a:r>
          </a:p>
          <a:p>
            <a:pPr marL="411480" lvl="1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/>
                <a:cs typeface="Arial"/>
              </a:rPr>
              <a:t>Secondary: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KFA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min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Arial"/>
              </a:rPr>
              <a:t>KFM</a:t>
            </a:r>
            <a:r>
              <a:rPr lang="en-US" sz="2400" baseline="-25000" dirty="0" err="1">
                <a:solidFill>
                  <a:srgbClr val="000000"/>
                </a:solidFill>
                <a:latin typeface="Calibri"/>
                <a:cs typeface="Arial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/>
              </a:rPr>
              <a:t>, KFM, KEM</a:t>
            </a:r>
            <a:endParaRPr lang="en-US" sz="2400" baseline="-250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2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_16x10_Powerpoint" id="{62E98C51-2AA8-4F47-8167-E6080D49DC4E}" vid="{496DFCDF-3C0E-AA4A-9327-F003CCCFA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SU_16x10_Powerpoint</Template>
  <TotalTime>7317</TotalTime>
  <Words>1925</Words>
  <Application>Microsoft Macintosh PowerPoint</Application>
  <PresentationFormat>Widescreen</PresentationFormat>
  <Paragraphs>244</Paragraphs>
  <Slides>26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Office Theme</vt:lpstr>
      <vt:lpstr>Dynamic Knee Joint Stiffness 1 and 2 Years Post Anterior Cruciate Ligament Reconstruction  </vt:lpstr>
      <vt:lpstr>Anterior Cruciate Ligament Reconstruction (ACLR)</vt:lpstr>
      <vt:lpstr>ACLR Knee Sagittal-Plane Mechanics</vt:lpstr>
      <vt:lpstr>Dynamic Knee Joint Stiffness (DJS)</vt:lpstr>
      <vt:lpstr>Purpose</vt:lpstr>
      <vt:lpstr>Participants</vt:lpstr>
      <vt:lpstr>Gait Analysis</vt:lpstr>
      <vt:lpstr>DJS Calculation</vt:lpstr>
      <vt:lpstr>Statistical Analysis</vt:lpstr>
      <vt:lpstr>Statistical Analysis</vt:lpstr>
      <vt:lpstr>Statistical Analysis</vt:lpstr>
      <vt:lpstr>DJS between Sides and over Time</vt:lpstr>
      <vt:lpstr>DJS between Sides and over Time</vt:lpstr>
      <vt:lpstr>Potential Contributors to side-to-side DJS difference</vt:lpstr>
      <vt:lpstr>Potential Contributors to side-to-side DJS difference</vt:lpstr>
      <vt:lpstr>DJS and Knee Moment &amp; Angle Range</vt:lpstr>
      <vt:lpstr>DJS and Knee Angle Range</vt:lpstr>
      <vt:lpstr>DJS and Knee Angle Range Discussion</vt:lpstr>
      <vt:lpstr>DJS and Knee Moment Range</vt:lpstr>
      <vt:lpstr>DJS and Knee Moment Range Discussion</vt:lpstr>
      <vt:lpstr>Assessing DJS and Patient Reported Outcomes</vt:lpstr>
      <vt:lpstr>Summary and Take-Home Message</vt:lpstr>
      <vt:lpstr>PowerPoint Presentation</vt:lpstr>
      <vt:lpstr>Knee Recovery Measurement</vt:lpstr>
      <vt:lpstr>DJS and Knee Moment &amp; Angle Range</vt:lpstr>
      <vt:lpstr>DJS between Sides and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Loading Patterns Differ by Symptom State  2 Years Post Anterior Cruciate Ligament Reconstruction</dc:title>
  <dc:creator>Jade He</dc:creator>
  <cp:lastModifiedBy>Julian Ng-Thow-Hing</cp:lastModifiedBy>
  <cp:revision>2</cp:revision>
  <dcterms:created xsi:type="dcterms:W3CDTF">2024-01-17T14:40:51Z</dcterms:created>
  <dcterms:modified xsi:type="dcterms:W3CDTF">2024-02-05T00:24:40Z</dcterms:modified>
</cp:coreProperties>
</file>